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8" r:id="rId2"/>
    <p:sldId id="348" r:id="rId3"/>
    <p:sldId id="2147471897" r:id="rId4"/>
    <p:sldId id="351" r:id="rId5"/>
    <p:sldId id="2147471900" r:id="rId6"/>
    <p:sldId id="2147471905" r:id="rId7"/>
    <p:sldId id="330" r:id="rId8"/>
    <p:sldId id="2147471883" r:id="rId9"/>
    <p:sldId id="2147471885" r:id="rId10"/>
    <p:sldId id="2147471911" r:id="rId11"/>
    <p:sldId id="2147471894" r:id="rId12"/>
    <p:sldId id="292" r:id="rId13"/>
    <p:sldId id="2147471902" r:id="rId14"/>
    <p:sldId id="293" r:id="rId15"/>
    <p:sldId id="2147471907" r:id="rId16"/>
    <p:sldId id="2147471909" r:id="rId17"/>
    <p:sldId id="2147471912" r:id="rId18"/>
    <p:sldId id="2147471910" r:id="rId19"/>
    <p:sldId id="2147471904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1">
          <p15:clr>
            <a:srgbClr val="A4A3A4"/>
          </p15:clr>
        </p15:guide>
        <p15:guide id="2" orient="horz" pos="2420">
          <p15:clr>
            <a:srgbClr val="A4A3A4"/>
          </p15:clr>
        </p15:guide>
        <p15:guide id="3" orient="horz" pos="690">
          <p15:clr>
            <a:srgbClr val="A4A3A4"/>
          </p15:clr>
        </p15:guide>
        <p15:guide id="4" orient="horz" pos="746">
          <p15:clr>
            <a:srgbClr val="A4A3A4"/>
          </p15:clr>
        </p15:guide>
        <p15:guide id="5" orient="horz" pos="743">
          <p15:clr>
            <a:srgbClr val="A4A3A4"/>
          </p15:clr>
        </p15:guide>
        <p15:guide id="6" orient="horz" pos="578">
          <p15:clr>
            <a:srgbClr val="A4A3A4"/>
          </p15:clr>
        </p15:guide>
        <p15:guide id="7" pos="3496">
          <p15:clr>
            <a:srgbClr val="A4A3A4"/>
          </p15:clr>
        </p15:guide>
        <p15:guide id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8539D"/>
    <a:srgbClr val="4D5F79"/>
    <a:srgbClr val="3698B4"/>
    <a:srgbClr val="E33715"/>
    <a:srgbClr val="D8D909"/>
    <a:srgbClr val="52136F"/>
    <a:srgbClr val="83B819"/>
    <a:srgbClr val="154889"/>
    <a:srgbClr val="1BDBFF"/>
    <a:srgbClr val="1FC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1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39" y="105"/>
      </p:cViewPr>
      <p:guideLst>
        <p:guide orient="horz" pos="2601"/>
        <p:guide orient="horz" pos="2420"/>
        <p:guide orient="horz" pos="690"/>
        <p:guide orient="horz" pos="746"/>
        <p:guide orient="horz" pos="743"/>
        <p:guide orient="horz" pos="578"/>
        <p:guide pos="349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45200-9CF3-034F-AADC-9B88910646BB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EF870-D384-DD4D-91B0-EB6167A18E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78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CD22-F620-DC46-AD36-807D0C37F276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365D-ADE6-9147-A83A-918191C504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31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RIP également invalidé</a:t>
            </a: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F9F8B-08FE-4824-BE7B-4F056BC6703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48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F9F8B-08FE-4824-BE7B-4F056BC6703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Article 6 (ex article 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PLRFSS 2023 mauvais vecteur car pas d’impact sur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PLFSS 2024 plus adaptée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F9F8B-08FE-4824-BE7B-4F056BC6703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30DA0-D963-4738-8AB7-A47A4C5451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30DA0-D963-4738-8AB7-A47A4C5451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06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30DA0-D963-4738-8AB7-A47A4C5451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47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30DA0-D963-4738-8AB7-A47A4C5451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1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Concernerait de 100 000 à 150 000 dossiers par an selon la DPR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F9F8B-08FE-4824-BE7B-4F056BC6703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8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Sarah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FDBEB-B4D1-4D45-B94F-811AB1F0F8A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0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F9F8B-08FE-4824-BE7B-4F056BC6703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25966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" y="6773"/>
            <a:ext cx="5161843" cy="5129952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148158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" y="1"/>
            <a:ext cx="1950509" cy="5143500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213904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" y="1"/>
            <a:ext cx="1950509" cy="51435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18819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E33715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" y="0"/>
            <a:ext cx="5184621" cy="5143499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370839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rgbClr val="E33715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" y="0"/>
            <a:ext cx="1950509" cy="5143500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4814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9" y="0"/>
            <a:ext cx="1950509" cy="51435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rgbClr val="E33715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25978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rgbClr val="3698B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302605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rgbClr val="3698B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2432291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rgbClr val="3698B4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55312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vide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7CF27-3BCB-4FC0-81D3-4153403F7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Votre titre (2 lignes max)</a:t>
            </a:r>
          </a:p>
        </p:txBody>
      </p:sp>
    </p:spTree>
    <p:extLst>
      <p:ext uri="{BB962C8B-B14F-4D97-AF65-F5344CB8AC3E}">
        <p14:creationId xmlns:p14="http://schemas.microsoft.com/office/powerpoint/2010/main" val="241214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207456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7CF27-3BCB-4FC0-81D3-4153403F7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Votre titre (2 lignes max)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67A7308-AB06-4A4C-B62B-0A97A136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00125"/>
            <a:ext cx="8103612" cy="3632597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813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344251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14882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147945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60240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75854" y="1365833"/>
            <a:ext cx="3133417" cy="2523261"/>
          </a:xfrm>
          <a:prstGeom prst="rect">
            <a:avLst/>
          </a:prstGeom>
        </p:spPr>
        <p:txBody>
          <a:bodyPr anchor="b"/>
          <a:lstStyle>
            <a:lvl1pPr algn="l">
              <a:defRPr b="1" i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" y="1"/>
            <a:ext cx="5180066" cy="51435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504288" y="4070350"/>
            <a:ext cx="3543964" cy="510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Avec la participation de</a:t>
            </a:r>
          </a:p>
        </p:txBody>
      </p:sp>
    </p:spTree>
    <p:extLst>
      <p:ext uri="{BB962C8B-B14F-4D97-AF65-F5344CB8AC3E}">
        <p14:creationId xmlns:p14="http://schemas.microsoft.com/office/powerpoint/2010/main" val="42388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6192" y="353088"/>
            <a:ext cx="7114646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126192" y="1061518"/>
            <a:ext cx="7114646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7" y="0"/>
            <a:ext cx="1959645" cy="5143500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11313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7" y="0"/>
            <a:ext cx="1959645" cy="51435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59000" y="353088"/>
            <a:ext cx="6611938" cy="7084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0" y="1061518"/>
            <a:ext cx="2957513" cy="38432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 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5499101" y="1061518"/>
            <a:ext cx="3271837" cy="3843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3pPr>
            <a:lvl4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4pPr>
            <a:lvl5pPr>
              <a:defRPr sz="2000" b="0" i="0">
                <a:solidFill>
                  <a:srgbClr val="5E6A6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324186" y="4716463"/>
            <a:ext cx="53953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CF79F7-752F-404F-B292-2D3A51440F4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1070" y="4114007"/>
            <a:ext cx="1625389" cy="3309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00.00.2018</a:t>
            </a:r>
          </a:p>
        </p:txBody>
      </p:sp>
    </p:spTree>
    <p:extLst>
      <p:ext uri="{BB962C8B-B14F-4D97-AF65-F5344CB8AC3E}">
        <p14:creationId xmlns:p14="http://schemas.microsoft.com/office/powerpoint/2010/main" val="12581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68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9" r:id="rId19"/>
    <p:sldLayoutId id="2147483720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ee-nationale.fr/dyn/16/dossiers/plrfss_pour_2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vgsilh.com/image/305724.html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fr-FR" sz="3000" baseline="30000" dirty="0">
              <a:solidFill>
                <a:srgbClr val="3698B4"/>
              </a:solidFill>
            </a:endParaRPr>
          </a:p>
          <a:p>
            <a:pPr lvl="0"/>
            <a:r>
              <a:rPr lang="fr-FR" sz="3000" baseline="30000" dirty="0">
                <a:solidFill>
                  <a:srgbClr val="3698B4"/>
                </a:solidFill>
              </a:rPr>
              <a:t>Loi de financement rectificative de la sécurité sociale pour 2023</a:t>
            </a:r>
          </a:p>
          <a:p>
            <a:pPr lvl="0"/>
            <a:r>
              <a:rPr lang="fr-FR" sz="3000" baseline="30000" dirty="0">
                <a:solidFill>
                  <a:srgbClr val="3698B4"/>
                </a:solidFill>
              </a:rPr>
              <a:t>Principales mesures</a:t>
            </a:r>
          </a:p>
          <a:p>
            <a:pPr lvl="0"/>
            <a:r>
              <a:rPr lang="fr-FR" sz="3000" baseline="30000" dirty="0">
                <a:solidFill>
                  <a:srgbClr val="3698B4"/>
                </a:solidFill>
              </a:rPr>
              <a:t>Et pour le régime Agirc-Arrco ?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99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29E60-1222-B6A0-7DB3-5C306560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2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pouvoir partir au taux plein en synthèse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51F3065-9860-4E7D-9FF6-CD29A998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392964"/>
            <a:ext cx="7662929" cy="48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id="{90F3067F-221F-4746-B200-4CE8CA9C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400" dirty="0">
                <a:solidFill>
                  <a:srgbClr val="18539D"/>
                </a:solidFill>
              </a:rPr>
              <a:t>                            </a:t>
            </a:r>
            <a:r>
              <a:rPr lang="fr-FR" sz="24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mesures sur les trimestres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CBBDAA8-1B47-4CC8-97FF-6B308400F088}"/>
              </a:ext>
            </a:extLst>
          </p:cNvPr>
          <p:cNvSpPr/>
          <p:nvPr/>
        </p:nvSpPr>
        <p:spPr>
          <a:xfrm>
            <a:off x="97481" y="2122204"/>
            <a:ext cx="1053000" cy="938033"/>
          </a:xfrm>
          <a:prstGeom prst="roundRect">
            <a:avLst/>
          </a:prstGeom>
          <a:solidFill>
            <a:srgbClr val="DC007E"/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1050" kern="0">
                <a:solidFill>
                  <a:srgbClr val="FFFFFF"/>
                </a:solidFill>
                <a:latin typeface="Calibri" panose="020F0502020204030204"/>
              </a:rPr>
              <a:t>Après réforme</a:t>
            </a:r>
            <a:endParaRPr lang="fr-FR" sz="120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D174A5B-5A52-493E-AEA6-43D84DA63401}"/>
              </a:ext>
            </a:extLst>
          </p:cNvPr>
          <p:cNvSpPr/>
          <p:nvPr/>
        </p:nvSpPr>
        <p:spPr>
          <a:xfrm>
            <a:off x="1209921" y="1514410"/>
            <a:ext cx="1890000" cy="1578032"/>
          </a:xfrm>
          <a:prstGeom prst="roundRect">
            <a:avLst/>
          </a:prstGeom>
          <a:solidFill>
            <a:srgbClr val="DC007E"/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Si handicap &lt; 80 %, percevoir l’AEEH*</a:t>
            </a:r>
            <a:endParaRPr lang="fr-FR" sz="105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BD3A5F9-9DE2-49E4-9AB9-7387CD83E29F}"/>
              </a:ext>
            </a:extLst>
          </p:cNvPr>
          <p:cNvSpPr/>
          <p:nvPr/>
        </p:nvSpPr>
        <p:spPr>
          <a:xfrm>
            <a:off x="1209921" y="955318"/>
            <a:ext cx="1890000" cy="145644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/>
                </a:solidFill>
                <a:latin typeface="Calibri" panose="020F0502020204030204"/>
              </a:rPr>
              <a:t>Enfant handicapé ≥ 80 %</a:t>
            </a:r>
            <a:endParaRPr lang="fr-FR" sz="10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B7DC953-6198-4C75-8349-CCE16BE6937C}"/>
              </a:ext>
            </a:extLst>
          </p:cNvPr>
          <p:cNvSpPr/>
          <p:nvPr/>
        </p:nvSpPr>
        <p:spPr>
          <a:xfrm>
            <a:off x="89018" y="1535404"/>
            <a:ext cx="1053000" cy="805088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580" tIns="34290" rIns="68580" bIns="34290" rtlCol="0" anchor="b" anchorCtr="0"/>
          <a:lstStyle/>
          <a:p>
            <a:pPr algn="ctr" defTabSz="685800">
              <a:defRPr/>
            </a:pPr>
            <a:r>
              <a:rPr lang="fr-FR" sz="1050" kern="0">
                <a:latin typeface="Calibri" panose="020F0502020204030204"/>
              </a:rPr>
              <a:t>Avant la réforme</a:t>
            </a:r>
            <a:endParaRPr lang="en-US" sz="1200" kern="0">
              <a:latin typeface="Calibri" panose="020F0502020204030204"/>
            </a:endParaRPr>
          </a:p>
        </p:txBody>
      </p:sp>
      <p:sp>
        <p:nvSpPr>
          <p:cNvPr id="31" name="Rectangle : avec coins arrondis en haut 30">
            <a:extLst>
              <a:ext uri="{FF2B5EF4-FFF2-40B4-BE49-F238E27FC236}">
                <a16:creationId xmlns:a16="http://schemas.microsoft.com/office/drawing/2014/main" id="{5AB9750D-F936-4F9C-B03D-08EDD9D949F4}"/>
              </a:ext>
            </a:extLst>
          </p:cNvPr>
          <p:cNvSpPr/>
          <p:nvPr/>
        </p:nvSpPr>
        <p:spPr>
          <a:xfrm>
            <a:off x="1194567" y="829530"/>
            <a:ext cx="1896308" cy="923518"/>
          </a:xfrm>
          <a:prstGeom prst="round2SameRect">
            <a:avLst/>
          </a:prstGeom>
          <a:solidFill>
            <a:srgbClr val="951B81"/>
          </a:solidFill>
          <a:ln w="12700" cap="flat" cmpd="sng" algn="ctr">
            <a:solidFill>
              <a:srgbClr val="951B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Trimestres de majoration d’assurance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Enfant handicapé</a:t>
            </a:r>
            <a:endParaRPr lang="fr-FR" sz="900" strike="sngStrike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Rectangle : avec coins arrondis en haut 31">
            <a:extLst>
              <a:ext uri="{FF2B5EF4-FFF2-40B4-BE49-F238E27FC236}">
                <a16:creationId xmlns:a16="http://schemas.microsoft.com/office/drawing/2014/main" id="{0BE373A6-9B6C-46A1-87B9-55690C962722}"/>
              </a:ext>
            </a:extLst>
          </p:cNvPr>
          <p:cNvSpPr/>
          <p:nvPr/>
        </p:nvSpPr>
        <p:spPr>
          <a:xfrm>
            <a:off x="71993" y="829530"/>
            <a:ext cx="1066500" cy="923518"/>
          </a:xfrm>
          <a:prstGeom prst="round2SameRect">
            <a:avLst/>
          </a:prstGeom>
          <a:solidFill>
            <a:srgbClr val="951B81"/>
          </a:solidFill>
          <a:ln w="12700" cap="flat" cmpd="sng" algn="ctr">
            <a:solidFill>
              <a:srgbClr val="951B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050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C4753240-42DD-4564-813E-A799170355A4}"/>
              </a:ext>
            </a:extLst>
          </p:cNvPr>
          <p:cNvSpPr/>
          <p:nvPr/>
        </p:nvSpPr>
        <p:spPr>
          <a:xfrm>
            <a:off x="3147336" y="1511454"/>
            <a:ext cx="1890000" cy="1578032"/>
          </a:xfrm>
          <a:prstGeom prst="roundRect">
            <a:avLst/>
          </a:prstGeom>
          <a:solidFill>
            <a:srgbClr val="DC007E"/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marL="271463"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Si handicap &lt; 80 %,</a:t>
            </a:r>
          </a:p>
          <a:p>
            <a:pPr marL="203597"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percevoir l’AAH* &amp; lien</a:t>
            </a:r>
          </a:p>
          <a:p>
            <a:pPr marL="135731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familial + vivre avec la personne non obligatoires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D8CFA2F-A7CF-4283-8940-CD3A8B2C6DE9}"/>
              </a:ext>
            </a:extLst>
          </p:cNvPr>
          <p:cNvSpPr/>
          <p:nvPr/>
        </p:nvSpPr>
        <p:spPr>
          <a:xfrm>
            <a:off x="3147336" y="952361"/>
            <a:ext cx="1890000" cy="145644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/>
                </a:solidFill>
                <a:latin typeface="Calibri" panose="020F0502020204030204"/>
              </a:rPr>
              <a:t>Handicap ≥ 80 % &amp; ascendant, descendant ou collatéral (voire du conjoint) &amp; vivre avec l’aidé</a:t>
            </a:r>
            <a:endParaRPr lang="fr-FR" sz="10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Rectangle : avec coins arrondis en haut 34">
            <a:extLst>
              <a:ext uri="{FF2B5EF4-FFF2-40B4-BE49-F238E27FC236}">
                <a16:creationId xmlns:a16="http://schemas.microsoft.com/office/drawing/2014/main" id="{839C2338-C598-45CF-9B28-22EDCF314709}"/>
              </a:ext>
            </a:extLst>
          </p:cNvPr>
          <p:cNvSpPr/>
          <p:nvPr/>
        </p:nvSpPr>
        <p:spPr>
          <a:xfrm>
            <a:off x="3137100" y="829530"/>
            <a:ext cx="1890000" cy="923518"/>
          </a:xfrm>
          <a:prstGeom prst="round2SameRect">
            <a:avLst/>
          </a:prstGeom>
          <a:solidFill>
            <a:srgbClr val="951B81"/>
          </a:solidFill>
          <a:ln w="12700" cap="flat" cmpd="sng" algn="ctr">
            <a:solidFill>
              <a:srgbClr val="951B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Trimestres de majoration d’assurance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Adulte handicapé à charge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CBD824D6-2101-47FE-A4D5-5667B820F696}"/>
              </a:ext>
            </a:extLst>
          </p:cNvPr>
          <p:cNvSpPr/>
          <p:nvPr/>
        </p:nvSpPr>
        <p:spPr>
          <a:xfrm>
            <a:off x="7075925" y="1504363"/>
            <a:ext cx="1890000" cy="1578032"/>
          </a:xfrm>
          <a:prstGeom prst="roundRect">
            <a:avLst/>
          </a:prstGeom>
          <a:solidFill>
            <a:srgbClr val="DC007E"/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marL="400050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1 trimestre assimilé</a:t>
            </a:r>
          </a:p>
          <a:p>
            <a:pPr marL="203597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tous les 50 jours de stage consécutifs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2FE41E66-8159-4EF4-8BB0-4A109A810F45}"/>
              </a:ext>
            </a:extLst>
          </p:cNvPr>
          <p:cNvSpPr/>
          <p:nvPr/>
        </p:nvSpPr>
        <p:spPr>
          <a:xfrm>
            <a:off x="7075925" y="945271"/>
            <a:ext cx="1890000" cy="145644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/>
                </a:solidFill>
                <a:latin typeface="Calibri" panose="020F0502020204030204"/>
              </a:rPr>
              <a:t>Pas de trimestres</a:t>
            </a:r>
            <a:endParaRPr lang="fr-FR" sz="10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 : avec coins arrondis en haut 38">
            <a:extLst>
              <a:ext uri="{FF2B5EF4-FFF2-40B4-BE49-F238E27FC236}">
                <a16:creationId xmlns:a16="http://schemas.microsoft.com/office/drawing/2014/main" id="{C5BA38D2-27DD-4280-A131-A2056FE88962}"/>
              </a:ext>
            </a:extLst>
          </p:cNvPr>
          <p:cNvSpPr/>
          <p:nvPr/>
        </p:nvSpPr>
        <p:spPr>
          <a:xfrm>
            <a:off x="7070807" y="827652"/>
            <a:ext cx="1890000" cy="925397"/>
          </a:xfrm>
          <a:prstGeom prst="round2SameRect">
            <a:avLst/>
          </a:prstGeom>
          <a:solidFill>
            <a:srgbClr val="951B81"/>
          </a:solidFill>
          <a:ln w="12700" cap="flat" cmpd="sng" algn="ctr">
            <a:solidFill>
              <a:srgbClr val="951B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Travaux d’Utilité Collective (TUC)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Stages en entreprise Plan Barre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Stages jeunes volontaires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Stages initiation vie professionnelle</a:t>
            </a:r>
          </a:p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Programmes d’insertion locale</a:t>
            </a:r>
            <a:endParaRPr lang="fr-FR" sz="900" b="1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70687328-7C32-4049-9C01-5431953AD4F0}"/>
              </a:ext>
            </a:extLst>
          </p:cNvPr>
          <p:cNvGrpSpPr/>
          <p:nvPr/>
        </p:nvGrpSpPr>
        <p:grpSpPr>
          <a:xfrm>
            <a:off x="7069576" y="2383762"/>
            <a:ext cx="734483" cy="485852"/>
            <a:chOff x="2871639" y="4630491"/>
            <a:chExt cx="1344879" cy="13341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CBA3F4-DD48-4A92-ACED-FC409E3AA341}"/>
                </a:ext>
              </a:extLst>
            </p:cNvPr>
            <p:cNvSpPr/>
            <p:nvPr/>
          </p:nvSpPr>
          <p:spPr>
            <a:xfrm>
              <a:off x="2886388" y="5298668"/>
              <a:ext cx="45719" cy="666000"/>
            </a:xfrm>
            <a:prstGeom prst="rect">
              <a:avLst/>
            </a:prstGeom>
            <a:solidFill>
              <a:srgbClr val="951B8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CEE5082A-4015-4462-97EF-ECD4A198980E}"/>
                </a:ext>
              </a:extLst>
            </p:cNvPr>
            <p:cNvGrpSpPr/>
            <p:nvPr/>
          </p:nvGrpSpPr>
          <p:grpSpPr>
            <a:xfrm>
              <a:off x="2871639" y="4630491"/>
              <a:ext cx="1344879" cy="1332000"/>
              <a:chOff x="2871639" y="4630491"/>
              <a:chExt cx="1344879" cy="1332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62922AF-D455-4C78-B203-EFF7763DF6B0}"/>
                  </a:ext>
                </a:extLst>
              </p:cNvPr>
              <p:cNvSpPr/>
              <p:nvPr/>
            </p:nvSpPr>
            <p:spPr>
              <a:xfrm rot="16200000">
                <a:off x="3860658" y="4325310"/>
                <a:ext cx="45719" cy="666000"/>
              </a:xfrm>
              <a:prstGeom prst="rect">
                <a:avLst/>
              </a:prstGeom>
              <a:solidFill>
                <a:srgbClr val="951B8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fr-FR" sz="1350" kern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902DDC10-1A7C-4034-ADAA-36D02391067B}"/>
                  </a:ext>
                </a:extLst>
              </p:cNvPr>
              <p:cNvGrpSpPr/>
              <p:nvPr/>
            </p:nvGrpSpPr>
            <p:grpSpPr>
              <a:xfrm>
                <a:off x="2871639" y="4630491"/>
                <a:ext cx="1343625" cy="1332000"/>
                <a:chOff x="329183" y="1370181"/>
                <a:chExt cx="1343625" cy="1332000"/>
              </a:xfrm>
              <a:solidFill>
                <a:srgbClr val="951B81"/>
              </a:solidFill>
            </p:grpSpPr>
            <p:sp>
              <p:nvSpPr>
                <p:cNvPr id="45" name="Bande diagonale 44">
                  <a:extLst>
                    <a:ext uri="{FF2B5EF4-FFF2-40B4-BE49-F238E27FC236}">
                      <a16:creationId xmlns:a16="http://schemas.microsoft.com/office/drawing/2014/main" id="{26D65A60-0D31-448F-AC99-F1FAB7686ECB}"/>
                    </a:ext>
                  </a:extLst>
                </p:cNvPr>
                <p:cNvSpPr/>
                <p:nvPr/>
              </p:nvSpPr>
              <p:spPr>
                <a:xfrm>
                  <a:off x="340808" y="1370181"/>
                  <a:ext cx="1332000" cy="1332000"/>
                </a:xfrm>
                <a:prstGeom prst="diagStrip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fr-FR" sz="1350" kern="0" err="1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2EA21AE-FCD1-4DF6-851A-040503FE6081}"/>
                    </a:ext>
                  </a:extLst>
                </p:cNvPr>
                <p:cNvSpPr/>
                <p:nvPr/>
              </p:nvSpPr>
              <p:spPr>
                <a:xfrm rot="19637042">
                  <a:off x="329183" y="1774450"/>
                  <a:ext cx="943550" cy="570491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900" kern="0">
                      <a:ln w="0"/>
                      <a:solidFill>
                        <a:srgbClr val="FFFFFF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DECRET</a:t>
                  </a:r>
                  <a:endParaRPr lang="fr-FR" sz="1500" kern="0">
                    <a:ln w="0"/>
                    <a:solidFill>
                      <a:srgbClr val="FFFFFF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AD44379-4C11-DC66-191B-56D693645598}"/>
              </a:ext>
            </a:extLst>
          </p:cNvPr>
          <p:cNvSpPr txBox="1"/>
          <p:nvPr/>
        </p:nvSpPr>
        <p:spPr>
          <a:xfrm>
            <a:off x="51179" y="4667597"/>
            <a:ext cx="4757097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788" i="1" kern="0">
                <a:solidFill>
                  <a:prstClr val="black"/>
                </a:solidFill>
              </a:rPr>
              <a:t>* AEEH : Allocation Éducation Enfant Handicapé – AAH : Allocation Adulte Handicapé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8853131-BBA6-7187-0FD0-29A655D05600}"/>
              </a:ext>
            </a:extLst>
          </p:cNvPr>
          <p:cNvSpPr/>
          <p:nvPr/>
        </p:nvSpPr>
        <p:spPr>
          <a:xfrm>
            <a:off x="5098914" y="1491423"/>
            <a:ext cx="1890000" cy="1578032"/>
          </a:xfrm>
          <a:prstGeom prst="roundRect">
            <a:avLst/>
          </a:prstGeom>
          <a:solidFill>
            <a:srgbClr val="DC007E"/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2 trimestres au minimum pour la mère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FDBB631-68A8-764C-03EA-99AE07D3EFF7}"/>
              </a:ext>
            </a:extLst>
          </p:cNvPr>
          <p:cNvSpPr/>
          <p:nvPr/>
        </p:nvSpPr>
        <p:spPr>
          <a:xfrm>
            <a:off x="5098914" y="932330"/>
            <a:ext cx="1890000" cy="1456443"/>
          </a:xfrm>
          <a:prstGeom prst="roundRect">
            <a:avLst/>
          </a:prstGeom>
          <a:solidFill>
            <a:srgbClr val="FFFFFF">
              <a:lumMod val="85000"/>
            </a:srgbClr>
          </a:solidFill>
          <a:ln w="38100" cap="flat" cmpd="sng" algn="ctr">
            <a:solidFill>
              <a:srgbClr val="951B81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b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/>
                </a:solidFill>
                <a:latin typeface="Calibri" panose="020F0502020204030204"/>
              </a:rPr>
              <a:t>4 trimestres par enfant partageables sans limites entre les parents</a:t>
            </a:r>
            <a:endParaRPr lang="fr-FR" sz="10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 : avec coins arrondis en haut 7">
            <a:extLst>
              <a:ext uri="{FF2B5EF4-FFF2-40B4-BE49-F238E27FC236}">
                <a16:creationId xmlns:a16="http://schemas.microsoft.com/office/drawing/2014/main" id="{9F3EDB60-C183-F13C-C74B-ADAC717BB5CB}"/>
              </a:ext>
            </a:extLst>
          </p:cNvPr>
          <p:cNvSpPr/>
          <p:nvPr/>
        </p:nvSpPr>
        <p:spPr>
          <a:xfrm>
            <a:off x="5093797" y="814711"/>
            <a:ext cx="1890000" cy="925397"/>
          </a:xfrm>
          <a:prstGeom prst="round2SameRect">
            <a:avLst/>
          </a:prstGeom>
          <a:solidFill>
            <a:srgbClr val="951B81"/>
          </a:solidFill>
          <a:ln w="12700" cap="flat" cmpd="sng" algn="ctr">
            <a:solidFill>
              <a:srgbClr val="951B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Trimestres de majoration enfants </a:t>
            </a:r>
            <a:r>
              <a:rPr lang="fr-FR" sz="900" u="sng" kern="0">
                <a:solidFill>
                  <a:srgbClr val="FFFFFF"/>
                </a:solidFill>
                <a:latin typeface="Calibri" panose="020F0502020204030204"/>
              </a:rPr>
              <a:t>éducation</a:t>
            </a:r>
            <a:endParaRPr lang="fr-FR" sz="900" b="1" kern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2505AD7-5F62-F70C-4A5F-A4C4282636CB}"/>
              </a:ext>
            </a:extLst>
          </p:cNvPr>
          <p:cNvGrpSpPr/>
          <p:nvPr/>
        </p:nvGrpSpPr>
        <p:grpSpPr>
          <a:xfrm>
            <a:off x="3124229" y="2373523"/>
            <a:ext cx="782561" cy="502120"/>
            <a:chOff x="2781167" y="4630491"/>
            <a:chExt cx="1435351" cy="9898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CA17CE-FB18-FE2C-DA1B-CE41A0341C49}"/>
                </a:ext>
              </a:extLst>
            </p:cNvPr>
            <p:cNvSpPr/>
            <p:nvPr/>
          </p:nvSpPr>
          <p:spPr>
            <a:xfrm flipH="1" flipV="1">
              <a:off x="2781167" y="5231072"/>
              <a:ext cx="105222" cy="67595"/>
            </a:xfrm>
            <a:prstGeom prst="rect">
              <a:avLst/>
            </a:prstGeom>
            <a:solidFill>
              <a:srgbClr val="951B8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fr-FR" sz="1350" kern="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76FB55D-17D3-5978-9857-DE19164C6066}"/>
                </a:ext>
              </a:extLst>
            </p:cNvPr>
            <p:cNvGrpSpPr/>
            <p:nvPr/>
          </p:nvGrpSpPr>
          <p:grpSpPr>
            <a:xfrm>
              <a:off x="2786259" y="4630491"/>
              <a:ext cx="1430259" cy="989845"/>
              <a:chOff x="2786259" y="4630491"/>
              <a:chExt cx="1430259" cy="98984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794A01-7AC7-5EB4-C2CA-32317E977AA1}"/>
                  </a:ext>
                </a:extLst>
              </p:cNvPr>
              <p:cNvSpPr/>
              <p:nvPr/>
            </p:nvSpPr>
            <p:spPr>
              <a:xfrm rot="16200000">
                <a:off x="3860658" y="4325310"/>
                <a:ext cx="45719" cy="666000"/>
              </a:xfrm>
              <a:prstGeom prst="rect">
                <a:avLst/>
              </a:prstGeom>
              <a:solidFill>
                <a:srgbClr val="951B8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fr-FR" sz="1350" kern="0" err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C72DFBA-CB48-0957-D29F-0151AF3063EF}"/>
                  </a:ext>
                </a:extLst>
              </p:cNvPr>
              <p:cNvGrpSpPr/>
              <p:nvPr/>
            </p:nvGrpSpPr>
            <p:grpSpPr>
              <a:xfrm>
                <a:off x="2786259" y="4630491"/>
                <a:ext cx="1429006" cy="989845"/>
                <a:chOff x="243803" y="1370181"/>
                <a:chExt cx="1429006" cy="989845"/>
              </a:xfrm>
              <a:solidFill>
                <a:srgbClr val="951B81"/>
              </a:solidFill>
            </p:grpSpPr>
            <p:sp>
              <p:nvSpPr>
                <p:cNvPr id="14" name="Bande diagonale 13">
                  <a:extLst>
                    <a:ext uri="{FF2B5EF4-FFF2-40B4-BE49-F238E27FC236}">
                      <a16:creationId xmlns:a16="http://schemas.microsoft.com/office/drawing/2014/main" id="{25870AC0-34DC-E9EF-6200-1EAD06CE5CD0}"/>
                    </a:ext>
                  </a:extLst>
                </p:cNvPr>
                <p:cNvSpPr/>
                <p:nvPr/>
              </p:nvSpPr>
              <p:spPr>
                <a:xfrm>
                  <a:off x="252212" y="1370181"/>
                  <a:ext cx="1420597" cy="989845"/>
                </a:xfrm>
                <a:prstGeom prst="diagStrip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fr-FR" sz="1350" kern="0" err="1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1AD3C59-E341-1AE5-6380-65CE7C91200C}"/>
                    </a:ext>
                  </a:extLst>
                </p:cNvPr>
                <p:cNvSpPr/>
                <p:nvPr/>
              </p:nvSpPr>
              <p:spPr>
                <a:xfrm rot="19693142">
                  <a:off x="243803" y="1637947"/>
                  <a:ext cx="977209" cy="386791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825" b="1" kern="0">
                      <a:ln w="0"/>
                      <a:solidFill>
                        <a:srgbClr val="FFFFFF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rPr>
                    <a:t>DECRET</a:t>
                  </a:r>
                  <a:endParaRPr lang="fr-FR" sz="1350" b="1" kern="0">
                    <a:ln w="0"/>
                    <a:solidFill>
                      <a:srgbClr val="FFFFFF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229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au 16">
            <a:extLst>
              <a:ext uri="{FF2B5EF4-FFF2-40B4-BE49-F238E27FC236}">
                <a16:creationId xmlns:a16="http://schemas.microsoft.com/office/drawing/2014/main" id="{6BC072FB-EC86-4755-82C9-3820BC9F2F00}"/>
              </a:ext>
            </a:extLst>
          </p:cNvPr>
          <p:cNvGraphicFramePr>
            <a:graphicFrameLocks noGrp="1"/>
          </p:cNvGraphicFramePr>
          <p:nvPr/>
        </p:nvGraphicFramePr>
        <p:xfrm>
          <a:off x="80989" y="882436"/>
          <a:ext cx="4982848" cy="33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2848">
                  <a:extLst>
                    <a:ext uri="{9D8B030D-6E8A-4147-A177-3AD203B41FA5}">
                      <a16:colId xmlns:a16="http://schemas.microsoft.com/office/drawing/2014/main" val="346128148"/>
                    </a:ext>
                  </a:extLst>
                </a:gridCol>
              </a:tblGrid>
              <a:tr h="33167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85AC"/>
                          </a:solidFill>
                        </a:rPr>
                        <a:t>Présentation de la mesure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2092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832EB0-FC0B-461C-9098-5BC777647F73}"/>
              </a:ext>
            </a:extLst>
          </p:cNvPr>
          <p:cNvSpPr/>
          <p:nvPr/>
        </p:nvSpPr>
        <p:spPr>
          <a:xfrm>
            <a:off x="1458524" y="1438535"/>
            <a:ext cx="6340088" cy="284543"/>
          </a:xfrm>
          <a:prstGeom prst="rect">
            <a:avLst/>
          </a:prstGeom>
          <a:solidFill>
            <a:srgbClr val="0085AC"/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350">
                <a:solidFill>
                  <a:srgbClr val="FFFFFF"/>
                </a:solidFill>
                <a:latin typeface="Calibri" panose="020F0502020204030204"/>
              </a:rPr>
              <a:t>         Nouvelles règles d’acquisition de droits pendant le cumul emploi retraite </a:t>
            </a:r>
            <a:r>
              <a:rPr lang="fr-FR" b="1" u="sng">
                <a:solidFill>
                  <a:srgbClr val="FFFFFF"/>
                </a:solidFill>
                <a:latin typeface="Calibri" panose="020F0502020204030204"/>
              </a:rPr>
              <a:t>intégral</a:t>
            </a:r>
            <a:endParaRPr lang="fr-FR" sz="1350" b="1" u="sng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BBFC96-77F7-4942-9619-FB03B0EC00D8}"/>
              </a:ext>
            </a:extLst>
          </p:cNvPr>
          <p:cNvGrpSpPr/>
          <p:nvPr/>
        </p:nvGrpSpPr>
        <p:grpSpPr>
          <a:xfrm>
            <a:off x="1119306" y="1382055"/>
            <a:ext cx="780574" cy="743903"/>
            <a:chOff x="-959192" y="948019"/>
            <a:chExt cx="4251357" cy="23122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D0FC9AD-33F3-4946-918E-3C55EDFF1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96182">
              <a:off x="-856258" y="948019"/>
              <a:ext cx="4024717" cy="2312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Zone de texte 46">
              <a:extLst>
                <a:ext uri="{FF2B5EF4-FFF2-40B4-BE49-F238E27FC236}">
                  <a16:creationId xmlns:a16="http://schemas.microsoft.com/office/drawing/2014/main" id="{A009DBD2-4570-4AC4-ACDB-3A1AE60F5B01}"/>
                </a:ext>
              </a:extLst>
            </p:cNvPr>
            <p:cNvSpPr txBox="1"/>
            <p:nvPr/>
          </p:nvSpPr>
          <p:spPr>
            <a:xfrm>
              <a:off x="-959192" y="2114295"/>
              <a:ext cx="1961881" cy="55039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fr-FR" sz="600" b="1">
                  <a:solidFill>
                    <a:srgbClr val="FFFFFF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Emploi</a:t>
              </a:r>
              <a:endParaRPr lang="fr-FR" sz="9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Zone de texte 47">
              <a:extLst>
                <a:ext uri="{FF2B5EF4-FFF2-40B4-BE49-F238E27FC236}">
                  <a16:creationId xmlns:a16="http://schemas.microsoft.com/office/drawing/2014/main" id="{E311441F-B85A-4A3D-8014-2291E17A6131}"/>
                </a:ext>
              </a:extLst>
            </p:cNvPr>
            <p:cNvSpPr txBox="1"/>
            <p:nvPr/>
          </p:nvSpPr>
          <p:spPr>
            <a:xfrm>
              <a:off x="1035416" y="1574209"/>
              <a:ext cx="2256749" cy="49472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defRPr/>
              </a:pPr>
              <a:r>
                <a:rPr lang="fr-FR" sz="600" b="1">
                  <a:solidFill>
                    <a:srgbClr val="FFFFFF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Retraite</a:t>
              </a:r>
              <a:endParaRPr lang="fr-FR" sz="9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1DF60FC-67AA-4F5D-9391-65BCC6FB7898}"/>
              </a:ext>
            </a:extLst>
          </p:cNvPr>
          <p:cNvSpPr/>
          <p:nvPr/>
        </p:nvSpPr>
        <p:spPr>
          <a:xfrm>
            <a:off x="2843709" y="1735014"/>
            <a:ext cx="1588273" cy="279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200" b="1" dirty="0">
                <a:solidFill>
                  <a:srgbClr val="0085AC"/>
                </a:solidFill>
                <a:latin typeface="Calibri" panose="020F0502020204030204"/>
              </a:rPr>
              <a:t>Avant la réforme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6D212-267D-46BC-A1E9-E3CE0A30C5A5}"/>
              </a:ext>
            </a:extLst>
          </p:cNvPr>
          <p:cNvSpPr/>
          <p:nvPr/>
        </p:nvSpPr>
        <p:spPr>
          <a:xfrm>
            <a:off x="4477905" y="1741951"/>
            <a:ext cx="3320707" cy="279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350" b="1">
                <a:solidFill>
                  <a:srgbClr val="0085AC"/>
                </a:solidFill>
                <a:latin typeface="Calibri" panose="020F0502020204030204"/>
              </a:rPr>
              <a:t>Après la réforme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9DCA17-401D-439E-B3B4-6D2B1B3D4C24}"/>
              </a:ext>
            </a:extLst>
          </p:cNvPr>
          <p:cNvSpPr/>
          <p:nvPr/>
        </p:nvSpPr>
        <p:spPr>
          <a:xfrm>
            <a:off x="4477905" y="2040706"/>
            <a:ext cx="3320707" cy="865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6A0EE1-700F-4EC7-9698-0650648C7F57}"/>
              </a:ext>
            </a:extLst>
          </p:cNvPr>
          <p:cNvSpPr/>
          <p:nvPr/>
        </p:nvSpPr>
        <p:spPr>
          <a:xfrm>
            <a:off x="2843551" y="2035779"/>
            <a:ext cx="1588790" cy="865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7" name="Graphique 61" descr="Fermer avec un remplissage uni">
            <a:extLst>
              <a:ext uri="{FF2B5EF4-FFF2-40B4-BE49-F238E27FC236}">
                <a16:creationId xmlns:a16="http://schemas.microsoft.com/office/drawing/2014/main" id="{4D729935-B69C-4671-9214-28A2AF91C7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4879" y="2230321"/>
            <a:ext cx="485775" cy="485775"/>
          </a:xfrm>
          <a:prstGeom prst="rect">
            <a:avLst/>
          </a:prstGeom>
        </p:spPr>
      </p:pic>
      <p:pic>
        <p:nvPicPr>
          <p:cNvPr id="18" name="Graphique 64" descr="Coche avec un remplissage uni">
            <a:extLst>
              <a:ext uri="{FF2B5EF4-FFF2-40B4-BE49-F238E27FC236}">
                <a16:creationId xmlns:a16="http://schemas.microsoft.com/office/drawing/2014/main" id="{51E01FA7-957E-41DD-B8A8-BD9583FC42A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6043" y="2249900"/>
            <a:ext cx="485775" cy="485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CD9CBA1-E0E8-4E8C-B1A8-1F5D7F5958C6}"/>
              </a:ext>
            </a:extLst>
          </p:cNvPr>
          <p:cNvSpPr/>
          <p:nvPr/>
        </p:nvSpPr>
        <p:spPr>
          <a:xfrm>
            <a:off x="1091831" y="2031097"/>
            <a:ext cx="1725807" cy="8696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Nouvelles </a:t>
            </a:r>
          </a:p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Cotisations</a:t>
            </a:r>
          </a:p>
          <a:p>
            <a:pPr defTabSz="685800">
              <a:defRPr/>
            </a:pPr>
            <a:endParaRPr lang="fr-FR" sz="1050" b="1">
              <a:solidFill>
                <a:srgbClr val="FFFFFF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Nouveaux</a:t>
            </a:r>
          </a:p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droits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A204D60-54F6-46EF-8B57-2FF49EF57F02}"/>
              </a:ext>
            </a:extLst>
          </p:cNvPr>
          <p:cNvGrpSpPr/>
          <p:nvPr/>
        </p:nvGrpSpPr>
        <p:grpSpPr>
          <a:xfrm>
            <a:off x="2020217" y="2108275"/>
            <a:ext cx="616605" cy="708176"/>
            <a:chOff x="-3399" y="0"/>
            <a:chExt cx="822140" cy="944344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4A219013-03F1-4DB9-9DC8-528F299EA893}"/>
                </a:ext>
              </a:extLst>
            </p:cNvPr>
            <p:cNvGrpSpPr/>
            <p:nvPr/>
          </p:nvGrpSpPr>
          <p:grpSpPr>
            <a:xfrm>
              <a:off x="-3399" y="0"/>
              <a:ext cx="822140" cy="944344"/>
              <a:chOff x="-3399" y="0"/>
              <a:chExt cx="822140" cy="944344"/>
            </a:xfrm>
          </p:grpSpPr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51DCD5FF-D553-46F8-9671-E15FEE14BD3B}"/>
                  </a:ext>
                </a:extLst>
              </p:cNvPr>
              <p:cNvGrpSpPr/>
              <p:nvPr/>
            </p:nvGrpSpPr>
            <p:grpSpPr>
              <a:xfrm>
                <a:off x="-3399" y="669406"/>
                <a:ext cx="822140" cy="274938"/>
                <a:chOff x="-3401" y="330953"/>
                <a:chExt cx="822619" cy="275030"/>
              </a:xfrm>
            </p:grpSpPr>
            <p:sp>
              <p:nvSpPr>
                <p:cNvPr id="35" name="Zone de texte 49">
                  <a:extLst>
                    <a:ext uri="{FF2B5EF4-FFF2-40B4-BE49-F238E27FC236}">
                      <a16:creationId xmlns:a16="http://schemas.microsoft.com/office/drawing/2014/main" id="{F9C706F5-9B8A-4892-B63D-266CCE4E4794}"/>
                    </a:ext>
                  </a:extLst>
                </p:cNvPr>
                <p:cNvSpPr txBox="1"/>
                <p:nvPr/>
              </p:nvSpPr>
              <p:spPr>
                <a:xfrm>
                  <a:off x="-3401" y="330953"/>
                  <a:ext cx="787852" cy="246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7030A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Zone de texte 50">
                  <a:extLst>
                    <a:ext uri="{FF2B5EF4-FFF2-40B4-BE49-F238E27FC236}">
                      <a16:creationId xmlns:a16="http://schemas.microsoft.com/office/drawing/2014/main" id="{110DACAB-B615-497A-B6E0-14F86B68276C}"/>
                    </a:ext>
                  </a:extLst>
                </p:cNvPr>
                <p:cNvSpPr txBox="1"/>
                <p:nvPr/>
              </p:nvSpPr>
              <p:spPr>
                <a:xfrm rot="1418672">
                  <a:off x="31365" y="355349"/>
                  <a:ext cx="787853" cy="246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E15C37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Zone de texte 51">
                  <a:extLst>
                    <a:ext uri="{FF2B5EF4-FFF2-40B4-BE49-F238E27FC236}">
                      <a16:creationId xmlns:a16="http://schemas.microsoft.com/office/drawing/2014/main" id="{AC5247A5-85FC-4219-BC29-98F15F772058}"/>
                    </a:ext>
                  </a:extLst>
                </p:cNvPr>
                <p:cNvSpPr txBox="1"/>
                <p:nvPr/>
              </p:nvSpPr>
              <p:spPr>
                <a:xfrm rot="20231832">
                  <a:off x="12502" y="359650"/>
                  <a:ext cx="787853" cy="246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DC007E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3B56E96B-BBDC-4211-86C5-7438ED5894B0}"/>
                  </a:ext>
                </a:extLst>
              </p:cNvPr>
              <p:cNvGrpSpPr/>
              <p:nvPr/>
            </p:nvGrpSpPr>
            <p:grpSpPr>
              <a:xfrm>
                <a:off x="141467" y="0"/>
                <a:ext cx="527077" cy="439613"/>
                <a:chOff x="0" y="0"/>
                <a:chExt cx="527077" cy="439613"/>
              </a:xfrm>
            </p:grpSpPr>
            <p:grpSp>
              <p:nvGrpSpPr>
                <p:cNvPr id="25" name="Groupe 24">
                  <a:extLst>
                    <a:ext uri="{FF2B5EF4-FFF2-40B4-BE49-F238E27FC236}">
                      <a16:creationId xmlns:a16="http://schemas.microsoft.com/office/drawing/2014/main" id="{4FE265B7-E7BC-488B-B7A4-BAE31FB52202}"/>
                    </a:ext>
                  </a:extLst>
                </p:cNvPr>
                <p:cNvGrpSpPr/>
                <p:nvPr/>
              </p:nvGrpSpPr>
              <p:grpSpPr>
                <a:xfrm>
                  <a:off x="125564" y="50027"/>
                  <a:ext cx="256582" cy="266631"/>
                  <a:chOff x="0" y="0"/>
                  <a:chExt cx="256582" cy="266631"/>
                </a:xfrm>
              </p:grpSpPr>
              <p:pic>
                <p:nvPicPr>
                  <p:cNvPr id="32" name="Image 31">
                    <a:extLst>
                      <a:ext uri="{FF2B5EF4-FFF2-40B4-BE49-F238E27FC236}">
                        <a16:creationId xmlns:a16="http://schemas.microsoft.com/office/drawing/2014/main" id="{3FF4DAFB-78D4-4BA7-8B81-97E879D888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33" name="Image 32">
                    <a:extLst>
                      <a:ext uri="{FF2B5EF4-FFF2-40B4-BE49-F238E27FC236}">
                        <a16:creationId xmlns:a16="http://schemas.microsoft.com/office/drawing/2014/main" id="{ABD04DC1-B389-43D4-8AD9-08FDD91D2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217" y="120581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34" name="Image 33">
                    <a:extLst>
                      <a:ext uri="{FF2B5EF4-FFF2-40B4-BE49-F238E27FC236}">
                        <a16:creationId xmlns:a16="http://schemas.microsoft.com/office/drawing/2014/main" id="{DC01F3AB-86D3-4002-85B5-61AF301A55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532" y="55266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id="{CC2256F9-26EC-412A-A640-4499019F46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4" y="0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Image 26">
                  <a:extLst>
                    <a:ext uri="{FF2B5EF4-FFF2-40B4-BE49-F238E27FC236}">
                      <a16:creationId xmlns:a16="http://schemas.microsoft.com/office/drawing/2014/main" id="{D3757A7B-B4E7-4861-8414-8F0F4DE31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31196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8" name="Image 27">
                  <a:extLst>
                    <a:ext uri="{FF2B5EF4-FFF2-40B4-BE49-F238E27FC236}">
                      <a16:creationId xmlns:a16="http://schemas.microsoft.com/office/drawing/2014/main" id="{2BACFCF4-17D9-4D35-9B75-2C1C154FD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442" y="230587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9" name="Image 28">
                  <a:extLst>
                    <a:ext uri="{FF2B5EF4-FFF2-40B4-BE49-F238E27FC236}">
                      <a16:creationId xmlns:a16="http://schemas.microsoft.com/office/drawing/2014/main" id="{611F7187-1554-4F6B-8EE4-C2E3E6459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83" y="218661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0" name="Image 29">
                  <a:extLst>
                    <a:ext uri="{FF2B5EF4-FFF2-40B4-BE49-F238E27FC236}">
                      <a16:creationId xmlns:a16="http://schemas.microsoft.com/office/drawing/2014/main" id="{1F48D8B2-2A3B-41D4-BB29-0B892C4358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880" y="294198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1" name="Image 30">
                  <a:extLst>
                    <a:ext uri="{FF2B5EF4-FFF2-40B4-BE49-F238E27FC236}">
                      <a16:creationId xmlns:a16="http://schemas.microsoft.com/office/drawing/2014/main" id="{647FC048-F5C5-49E0-BF14-9ED6E5F6C3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662" y="194807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22" name="Est égal à 21">
              <a:extLst>
                <a:ext uri="{FF2B5EF4-FFF2-40B4-BE49-F238E27FC236}">
                  <a16:creationId xmlns:a16="http://schemas.microsoft.com/office/drawing/2014/main" id="{22B42FA9-5C40-451F-B561-08034499B2FE}"/>
                </a:ext>
              </a:extLst>
            </p:cNvPr>
            <p:cNvSpPr/>
            <p:nvPr/>
          </p:nvSpPr>
          <p:spPr>
            <a:xfrm>
              <a:off x="302149" y="478734"/>
              <a:ext cx="240208" cy="151075"/>
            </a:xfrm>
            <a:prstGeom prst="mathEqual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2B82C75-439A-454F-93A5-E97499825E8F}"/>
              </a:ext>
            </a:extLst>
          </p:cNvPr>
          <p:cNvSpPr/>
          <p:nvPr/>
        </p:nvSpPr>
        <p:spPr>
          <a:xfrm>
            <a:off x="4485456" y="2940924"/>
            <a:ext cx="3313155" cy="754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FF63D1-74B5-401B-B80E-F06A3EFF4BF9}"/>
              </a:ext>
            </a:extLst>
          </p:cNvPr>
          <p:cNvSpPr/>
          <p:nvPr/>
        </p:nvSpPr>
        <p:spPr>
          <a:xfrm>
            <a:off x="2843902" y="2927666"/>
            <a:ext cx="1588430" cy="767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350" b="1" dirty="0">
                <a:solidFill>
                  <a:srgbClr val="DC007E"/>
                </a:solidFill>
                <a:latin typeface="Calibri" panose="020F0502020204030204"/>
              </a:rPr>
              <a:t>Sans objet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3F57BE-F56F-4D32-B6CF-FFBDBF224630}"/>
              </a:ext>
            </a:extLst>
          </p:cNvPr>
          <p:cNvSpPr/>
          <p:nvPr/>
        </p:nvSpPr>
        <p:spPr>
          <a:xfrm>
            <a:off x="1088407" y="2931156"/>
            <a:ext cx="1725807" cy="7765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Délai de carence pour attribution de nouveaux droits, si reprise de l’activité auprès du même employeur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459B8D7-2472-4446-8FC1-E2D43F070C81}"/>
              </a:ext>
            </a:extLst>
          </p:cNvPr>
          <p:cNvGrpSpPr/>
          <p:nvPr/>
        </p:nvGrpSpPr>
        <p:grpSpPr>
          <a:xfrm>
            <a:off x="5765133" y="3097171"/>
            <a:ext cx="844531" cy="484748"/>
            <a:chOff x="4585331" y="3972114"/>
            <a:chExt cx="1126041" cy="64633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D7A125F2-D0F0-4D86-9D94-842DE2FC2930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331" y="4028048"/>
              <a:ext cx="503555" cy="503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42C22D-70A4-4F9A-877B-CB70B0BB3DC6}"/>
                </a:ext>
              </a:extLst>
            </p:cNvPr>
            <p:cNvSpPr/>
            <p:nvPr/>
          </p:nvSpPr>
          <p:spPr>
            <a:xfrm>
              <a:off x="4993142" y="3972114"/>
              <a:ext cx="718230" cy="64633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 defTabSz="685800">
                <a:defRPr/>
              </a:pPr>
              <a:r>
                <a:rPr lang="fr-FR" sz="1350" b="1">
                  <a:ln w="0"/>
                  <a:solidFill>
                    <a:srgbClr val="EE8200"/>
                  </a:solidFill>
                  <a:latin typeface="Calibri" panose="020F0502020204030204"/>
                </a:rPr>
                <a:t>6 mois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F4FC4CB-B822-4779-93B7-F74D49E4C140}"/>
              </a:ext>
            </a:extLst>
          </p:cNvPr>
          <p:cNvSpPr/>
          <p:nvPr/>
        </p:nvSpPr>
        <p:spPr>
          <a:xfrm>
            <a:off x="4494326" y="3740337"/>
            <a:ext cx="2082549" cy="6157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1241" defTabSz="685800">
              <a:defRPr/>
            </a:pPr>
            <a:r>
              <a:rPr lang="fr-FR" sz="900">
                <a:solidFill>
                  <a:srgbClr val="0085AC"/>
                </a:solidFill>
                <a:latin typeface="Calibri" panose="020F0502020204030204"/>
              </a:rPr>
              <a:t>●  </a:t>
            </a:r>
            <a:r>
              <a:rPr lang="fr-FR" sz="900">
                <a:solidFill>
                  <a:srgbClr val="951B81"/>
                </a:solidFill>
                <a:latin typeface="Calibri" panose="020F0502020204030204"/>
              </a:rPr>
              <a:t>Pension définitive</a:t>
            </a:r>
          </a:p>
          <a:p>
            <a:pPr marL="401241" defTabSz="685800">
              <a:defRPr/>
            </a:pPr>
            <a:r>
              <a:rPr lang="fr-FR" sz="900">
                <a:solidFill>
                  <a:srgbClr val="0085AC"/>
                </a:solidFill>
                <a:latin typeface="Calibri" panose="020F0502020204030204"/>
              </a:rPr>
              <a:t>● </a:t>
            </a:r>
            <a:r>
              <a:rPr lang="fr-FR" sz="90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r-FR" sz="900">
                <a:solidFill>
                  <a:srgbClr val="951B81"/>
                </a:solidFill>
                <a:latin typeface="Calibri" panose="020F0502020204030204"/>
              </a:rPr>
              <a:t>Limitée aux trimestres cotisés</a:t>
            </a:r>
          </a:p>
          <a:p>
            <a:pPr marL="401241" defTabSz="685800">
              <a:defRPr/>
            </a:pPr>
            <a:r>
              <a:rPr lang="fr-FR" sz="900">
                <a:solidFill>
                  <a:srgbClr val="0085AC"/>
                </a:solidFill>
                <a:latin typeface="Calibri" panose="020F0502020204030204"/>
              </a:rPr>
              <a:t>● </a:t>
            </a:r>
            <a:r>
              <a:rPr lang="fr-FR" sz="90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fr-FR" sz="900">
                <a:solidFill>
                  <a:srgbClr val="951B81"/>
                </a:solidFill>
                <a:latin typeface="Calibri" panose="020F0502020204030204"/>
              </a:rPr>
              <a:t>Taux plein automatique</a:t>
            </a:r>
          </a:p>
          <a:p>
            <a:pPr marL="401241" defTabSz="685800">
              <a:defRPr/>
            </a:pPr>
            <a:r>
              <a:rPr lang="fr-FR" sz="900">
                <a:solidFill>
                  <a:srgbClr val="0085AC"/>
                </a:solidFill>
                <a:latin typeface="Calibri" panose="020F0502020204030204"/>
              </a:rPr>
              <a:t>●  </a:t>
            </a:r>
            <a:r>
              <a:rPr lang="fr-FR" sz="900">
                <a:solidFill>
                  <a:srgbClr val="951B81"/>
                </a:solidFill>
                <a:latin typeface="Calibri" panose="020F0502020204030204"/>
              </a:rPr>
              <a:t>Ni décote, ni surcote, ni majo</a:t>
            </a:r>
            <a:endParaRPr lang="fr-FR" sz="1200">
              <a:solidFill>
                <a:srgbClr val="951B81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D29EA3-2F87-4A25-B986-5FBB8308B558}"/>
              </a:ext>
            </a:extLst>
          </p:cNvPr>
          <p:cNvSpPr/>
          <p:nvPr/>
        </p:nvSpPr>
        <p:spPr>
          <a:xfrm>
            <a:off x="2843551" y="3740337"/>
            <a:ext cx="1588430" cy="625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350" b="1" dirty="0">
                <a:solidFill>
                  <a:srgbClr val="DC007E"/>
                </a:solidFill>
                <a:latin typeface="Calibri" panose="020F0502020204030204"/>
              </a:rPr>
              <a:t>Sans objet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50BB5C-07EB-4534-BEED-DCFFC6729A56}"/>
              </a:ext>
            </a:extLst>
          </p:cNvPr>
          <p:cNvSpPr/>
          <p:nvPr/>
        </p:nvSpPr>
        <p:spPr>
          <a:xfrm>
            <a:off x="1088407" y="3731322"/>
            <a:ext cx="1725806" cy="646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050" b="1">
                <a:solidFill>
                  <a:srgbClr val="FFFFFF"/>
                </a:solidFill>
                <a:latin typeface="Calibri" panose="020F0502020204030204"/>
              </a:rPr>
              <a:t>Calcul de la seconde pension</a:t>
            </a:r>
          </a:p>
        </p:txBody>
      </p:sp>
      <p:pic>
        <p:nvPicPr>
          <p:cNvPr id="53" name="Graphique 68" descr="Avertissement avec un remplissage uni">
            <a:extLst>
              <a:ext uri="{FF2B5EF4-FFF2-40B4-BE49-F238E27FC236}">
                <a16:creationId xmlns:a16="http://schemas.microsoft.com/office/drawing/2014/main" id="{3CF7CDE9-F70D-4484-BF55-F4785FB525E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12049" y="3812179"/>
            <a:ext cx="429101" cy="429101"/>
          </a:xfrm>
          <a:prstGeom prst="rect">
            <a:avLst/>
          </a:prstGeom>
        </p:spPr>
      </p:pic>
      <p:sp>
        <p:nvSpPr>
          <p:cNvPr id="73" name="Rectangle : avec coins arrondis en haut 72">
            <a:extLst>
              <a:ext uri="{FF2B5EF4-FFF2-40B4-BE49-F238E27FC236}">
                <a16:creationId xmlns:a16="http://schemas.microsoft.com/office/drawing/2014/main" id="{0E7652F3-02B1-4E52-A4A1-41E7950494F5}"/>
              </a:ext>
            </a:extLst>
          </p:cNvPr>
          <p:cNvSpPr/>
          <p:nvPr/>
        </p:nvSpPr>
        <p:spPr>
          <a:xfrm rot="10800000">
            <a:off x="6589938" y="4009844"/>
            <a:ext cx="1208673" cy="346249"/>
          </a:xfrm>
          <a:prstGeom prst="round2SameRect">
            <a:avLst>
              <a:gd name="adj1" fmla="val 71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275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BDC349A5-41D5-4569-8D8A-4F8A39BD4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634" y="4132889"/>
            <a:ext cx="103263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5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fr-FR" altLang="fr-FR" sz="900" dirty="0">
                <a:solidFill>
                  <a:srgbClr val="951B81"/>
                </a:solidFill>
                <a:cs typeface="Arial" panose="020B0604020202020204" pitchFamily="34" charset="0"/>
              </a:rPr>
              <a:t>Décret à venir </a:t>
            </a:r>
          </a:p>
        </p:txBody>
      </p:sp>
      <p:sp>
        <p:nvSpPr>
          <p:cNvPr id="58" name="Rectangle : avec coins arrondis en haut 57">
            <a:extLst>
              <a:ext uri="{FF2B5EF4-FFF2-40B4-BE49-F238E27FC236}">
                <a16:creationId xmlns:a16="http://schemas.microsoft.com/office/drawing/2014/main" id="{B54AE482-EB21-40C8-8885-20948BFD2D72}"/>
              </a:ext>
            </a:extLst>
          </p:cNvPr>
          <p:cNvSpPr/>
          <p:nvPr/>
        </p:nvSpPr>
        <p:spPr>
          <a:xfrm>
            <a:off x="6589940" y="3745865"/>
            <a:ext cx="1208673" cy="374234"/>
          </a:xfrm>
          <a:prstGeom prst="round2SameRect">
            <a:avLst>
              <a:gd name="adj1" fmla="val 26579"/>
              <a:gd name="adj2" fmla="val 0"/>
            </a:avLst>
          </a:prstGeom>
          <a:solidFill>
            <a:srgbClr val="951B8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900" dirty="0">
                <a:solidFill>
                  <a:srgbClr val="FFFFFF"/>
                </a:solidFill>
                <a:latin typeface="Calibri" panose="020F0502020204030204"/>
              </a:rPr>
              <a:t>Calcul de la 2</a:t>
            </a:r>
            <a:r>
              <a:rPr lang="fr-FR" sz="900" baseline="30000" dirty="0">
                <a:solidFill>
                  <a:srgbClr val="FFFFFF"/>
                </a:solidFill>
                <a:latin typeface="Calibri" panose="020F0502020204030204"/>
              </a:rPr>
              <a:t>nde</a:t>
            </a:r>
            <a:r>
              <a:rPr lang="fr-FR" sz="900" dirty="0">
                <a:solidFill>
                  <a:srgbClr val="FFFFFF"/>
                </a:solidFill>
                <a:latin typeface="Calibri" panose="020F0502020204030204"/>
              </a:rPr>
              <a:t> pension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9FC544B-D927-477C-B349-F537FC70C9A7}"/>
              </a:ext>
            </a:extLst>
          </p:cNvPr>
          <p:cNvSpPr txBox="1"/>
          <p:nvPr/>
        </p:nvSpPr>
        <p:spPr>
          <a:xfrm>
            <a:off x="2403573" y="1071260"/>
            <a:ext cx="37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85AC"/>
                  </a:outerShdw>
                </a:effectLst>
                <a:latin typeface="Calibri" panose="020F0502020204030204"/>
              </a:rPr>
              <a:t>Applicable au régime de base</a:t>
            </a:r>
          </a:p>
        </p:txBody>
      </p:sp>
      <p:sp>
        <p:nvSpPr>
          <p:cNvPr id="90" name="Titre 89">
            <a:extLst>
              <a:ext uri="{FF2B5EF4-FFF2-40B4-BE49-F238E27FC236}">
                <a16:creationId xmlns:a16="http://schemas.microsoft.com/office/drawing/2014/main" id="{E3095384-11D7-49DE-B4A2-B3414F66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400" noProof="0" dirty="0">
                <a:solidFill>
                  <a:srgbClr val="18539D"/>
                </a:solidFill>
              </a:rPr>
              <a:t>                               </a:t>
            </a:r>
            <a:r>
              <a:rPr lang="fr-FR" sz="2400" b="1" noProof="0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cumul emploi retraite : tableau</a:t>
            </a:r>
            <a:endParaRPr lang="fr-FR" sz="2400" b="1" dirty="0">
              <a:solidFill>
                <a:srgbClr val="18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B582A21-B556-4522-9F80-E1E4528B9F56}"/>
              </a:ext>
            </a:extLst>
          </p:cNvPr>
          <p:cNvSpPr/>
          <p:nvPr/>
        </p:nvSpPr>
        <p:spPr>
          <a:xfrm>
            <a:off x="2173189" y="788303"/>
            <a:ext cx="6814769" cy="39085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2686014232">
                  <a:custGeom>
                    <a:avLst/>
                    <a:gdLst>
                      <a:gd name="connsiteX0" fmla="*/ 0 w 9086359"/>
                      <a:gd name="connsiteY0" fmla="*/ 868579 h 5211368"/>
                      <a:gd name="connsiteX1" fmla="*/ 868579 w 9086359"/>
                      <a:gd name="connsiteY1" fmla="*/ 0 h 5211368"/>
                      <a:gd name="connsiteX2" fmla="*/ 1389704 w 9086359"/>
                      <a:gd name="connsiteY2" fmla="*/ 0 h 5211368"/>
                      <a:gd name="connsiteX3" fmla="*/ 2131305 w 9086359"/>
                      <a:gd name="connsiteY3" fmla="*/ 0 h 5211368"/>
                      <a:gd name="connsiteX4" fmla="*/ 2946399 w 9086359"/>
                      <a:gd name="connsiteY4" fmla="*/ 0 h 5211368"/>
                      <a:gd name="connsiteX5" fmla="*/ 3761492 w 9086359"/>
                      <a:gd name="connsiteY5" fmla="*/ 0 h 5211368"/>
                      <a:gd name="connsiteX6" fmla="*/ 4282617 w 9086359"/>
                      <a:gd name="connsiteY6" fmla="*/ 0 h 5211368"/>
                      <a:gd name="connsiteX7" fmla="*/ 4803742 w 9086359"/>
                      <a:gd name="connsiteY7" fmla="*/ 0 h 5211368"/>
                      <a:gd name="connsiteX8" fmla="*/ 5545343 w 9086359"/>
                      <a:gd name="connsiteY8" fmla="*/ 0 h 5211368"/>
                      <a:gd name="connsiteX9" fmla="*/ 6360436 w 9086359"/>
                      <a:gd name="connsiteY9" fmla="*/ 0 h 5211368"/>
                      <a:gd name="connsiteX10" fmla="*/ 6808070 w 9086359"/>
                      <a:gd name="connsiteY10" fmla="*/ 0 h 5211368"/>
                      <a:gd name="connsiteX11" fmla="*/ 7476179 w 9086359"/>
                      <a:gd name="connsiteY11" fmla="*/ 0 h 5211368"/>
                      <a:gd name="connsiteX12" fmla="*/ 8217780 w 9086359"/>
                      <a:gd name="connsiteY12" fmla="*/ 0 h 5211368"/>
                      <a:gd name="connsiteX13" fmla="*/ 9086359 w 9086359"/>
                      <a:gd name="connsiteY13" fmla="*/ 868579 h 5211368"/>
                      <a:gd name="connsiteX14" fmla="*/ 9086359 w 9086359"/>
                      <a:gd name="connsiteY14" fmla="*/ 1528679 h 5211368"/>
                      <a:gd name="connsiteX15" fmla="*/ 9086359 w 9086359"/>
                      <a:gd name="connsiteY15" fmla="*/ 2119295 h 5211368"/>
                      <a:gd name="connsiteX16" fmla="*/ 9086359 w 9086359"/>
                      <a:gd name="connsiteY16" fmla="*/ 2779395 h 5211368"/>
                      <a:gd name="connsiteX17" fmla="*/ 9086359 w 9086359"/>
                      <a:gd name="connsiteY17" fmla="*/ 3508979 h 5211368"/>
                      <a:gd name="connsiteX18" fmla="*/ 9086359 w 9086359"/>
                      <a:gd name="connsiteY18" fmla="*/ 4342789 h 5211368"/>
                      <a:gd name="connsiteX19" fmla="*/ 8217780 w 9086359"/>
                      <a:gd name="connsiteY19" fmla="*/ 5211368 h 5211368"/>
                      <a:gd name="connsiteX20" fmla="*/ 7623163 w 9086359"/>
                      <a:gd name="connsiteY20" fmla="*/ 5211368 h 5211368"/>
                      <a:gd name="connsiteX21" fmla="*/ 6881562 w 9086359"/>
                      <a:gd name="connsiteY21" fmla="*/ 5211368 h 5211368"/>
                      <a:gd name="connsiteX22" fmla="*/ 6213452 w 9086359"/>
                      <a:gd name="connsiteY22" fmla="*/ 5211368 h 5211368"/>
                      <a:gd name="connsiteX23" fmla="*/ 5765819 w 9086359"/>
                      <a:gd name="connsiteY23" fmla="*/ 5211368 h 5211368"/>
                      <a:gd name="connsiteX24" fmla="*/ 4950726 w 9086359"/>
                      <a:gd name="connsiteY24" fmla="*/ 5211368 h 5211368"/>
                      <a:gd name="connsiteX25" fmla="*/ 4356109 w 9086359"/>
                      <a:gd name="connsiteY25" fmla="*/ 5211368 h 5211368"/>
                      <a:gd name="connsiteX26" fmla="*/ 3614508 w 9086359"/>
                      <a:gd name="connsiteY26" fmla="*/ 5211368 h 5211368"/>
                      <a:gd name="connsiteX27" fmla="*/ 2946399 w 9086359"/>
                      <a:gd name="connsiteY27" fmla="*/ 5211368 h 5211368"/>
                      <a:gd name="connsiteX28" fmla="*/ 2278289 w 9086359"/>
                      <a:gd name="connsiteY28" fmla="*/ 5211368 h 5211368"/>
                      <a:gd name="connsiteX29" fmla="*/ 1536688 w 9086359"/>
                      <a:gd name="connsiteY29" fmla="*/ 5211368 h 5211368"/>
                      <a:gd name="connsiteX30" fmla="*/ 868579 w 9086359"/>
                      <a:gd name="connsiteY30" fmla="*/ 5211368 h 5211368"/>
                      <a:gd name="connsiteX31" fmla="*/ 0 w 9086359"/>
                      <a:gd name="connsiteY31" fmla="*/ 4342789 h 5211368"/>
                      <a:gd name="connsiteX32" fmla="*/ 0 w 9086359"/>
                      <a:gd name="connsiteY32" fmla="*/ 3682689 h 5211368"/>
                      <a:gd name="connsiteX33" fmla="*/ 0 w 9086359"/>
                      <a:gd name="connsiteY33" fmla="*/ 3022589 h 5211368"/>
                      <a:gd name="connsiteX34" fmla="*/ 0 w 9086359"/>
                      <a:gd name="connsiteY34" fmla="*/ 2362489 h 5211368"/>
                      <a:gd name="connsiteX35" fmla="*/ 0 w 9086359"/>
                      <a:gd name="connsiteY35" fmla="*/ 1737131 h 5211368"/>
                      <a:gd name="connsiteX36" fmla="*/ 0 w 9086359"/>
                      <a:gd name="connsiteY36" fmla="*/ 868579 h 5211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086359" h="5211368" fill="none" extrusionOk="0">
                        <a:moveTo>
                          <a:pt x="0" y="868579"/>
                        </a:moveTo>
                        <a:cubicBezTo>
                          <a:pt x="12210" y="372674"/>
                          <a:pt x="400116" y="10684"/>
                          <a:pt x="868579" y="0"/>
                        </a:cubicBezTo>
                        <a:cubicBezTo>
                          <a:pt x="1055266" y="7632"/>
                          <a:pt x="1208236" y="-20269"/>
                          <a:pt x="1389704" y="0"/>
                        </a:cubicBezTo>
                        <a:cubicBezTo>
                          <a:pt x="1571172" y="20269"/>
                          <a:pt x="1832473" y="-9983"/>
                          <a:pt x="2131305" y="0"/>
                        </a:cubicBezTo>
                        <a:cubicBezTo>
                          <a:pt x="2430137" y="9983"/>
                          <a:pt x="2560840" y="25161"/>
                          <a:pt x="2946399" y="0"/>
                        </a:cubicBezTo>
                        <a:cubicBezTo>
                          <a:pt x="3331958" y="-25161"/>
                          <a:pt x="3430731" y="10138"/>
                          <a:pt x="3761492" y="0"/>
                        </a:cubicBezTo>
                        <a:cubicBezTo>
                          <a:pt x="4092253" y="-10138"/>
                          <a:pt x="4034813" y="1220"/>
                          <a:pt x="4282617" y="0"/>
                        </a:cubicBezTo>
                        <a:cubicBezTo>
                          <a:pt x="4530422" y="-1220"/>
                          <a:pt x="4696063" y="-10984"/>
                          <a:pt x="4803742" y="0"/>
                        </a:cubicBezTo>
                        <a:cubicBezTo>
                          <a:pt x="4911421" y="10984"/>
                          <a:pt x="5394469" y="-849"/>
                          <a:pt x="5545343" y="0"/>
                        </a:cubicBezTo>
                        <a:cubicBezTo>
                          <a:pt x="5696217" y="849"/>
                          <a:pt x="6094615" y="-16554"/>
                          <a:pt x="6360436" y="0"/>
                        </a:cubicBezTo>
                        <a:cubicBezTo>
                          <a:pt x="6626257" y="16554"/>
                          <a:pt x="6643127" y="4226"/>
                          <a:pt x="6808070" y="0"/>
                        </a:cubicBezTo>
                        <a:cubicBezTo>
                          <a:pt x="6973013" y="-4226"/>
                          <a:pt x="7191143" y="-7619"/>
                          <a:pt x="7476179" y="0"/>
                        </a:cubicBezTo>
                        <a:cubicBezTo>
                          <a:pt x="7761215" y="7619"/>
                          <a:pt x="7871200" y="-29821"/>
                          <a:pt x="8217780" y="0"/>
                        </a:cubicBezTo>
                        <a:cubicBezTo>
                          <a:pt x="8709158" y="-18399"/>
                          <a:pt x="9066196" y="334908"/>
                          <a:pt x="9086359" y="868579"/>
                        </a:cubicBezTo>
                        <a:cubicBezTo>
                          <a:pt x="9074989" y="1059601"/>
                          <a:pt x="9086904" y="1390615"/>
                          <a:pt x="9086359" y="1528679"/>
                        </a:cubicBezTo>
                        <a:cubicBezTo>
                          <a:pt x="9085814" y="1666743"/>
                          <a:pt x="9108193" y="1920168"/>
                          <a:pt x="9086359" y="2119295"/>
                        </a:cubicBezTo>
                        <a:cubicBezTo>
                          <a:pt x="9064525" y="2318422"/>
                          <a:pt x="9115767" y="2546288"/>
                          <a:pt x="9086359" y="2779395"/>
                        </a:cubicBezTo>
                        <a:cubicBezTo>
                          <a:pt x="9056951" y="3012502"/>
                          <a:pt x="9119577" y="3323416"/>
                          <a:pt x="9086359" y="3508979"/>
                        </a:cubicBezTo>
                        <a:cubicBezTo>
                          <a:pt x="9053141" y="3694542"/>
                          <a:pt x="9115739" y="3977108"/>
                          <a:pt x="9086359" y="4342789"/>
                        </a:cubicBezTo>
                        <a:cubicBezTo>
                          <a:pt x="9083017" y="4835487"/>
                          <a:pt x="8684525" y="5229548"/>
                          <a:pt x="8217780" y="5211368"/>
                        </a:cubicBezTo>
                        <a:cubicBezTo>
                          <a:pt x="8076656" y="5190877"/>
                          <a:pt x="7745548" y="5218444"/>
                          <a:pt x="7623163" y="5211368"/>
                        </a:cubicBezTo>
                        <a:cubicBezTo>
                          <a:pt x="7500778" y="5204292"/>
                          <a:pt x="7042235" y="5187210"/>
                          <a:pt x="6881562" y="5211368"/>
                        </a:cubicBezTo>
                        <a:cubicBezTo>
                          <a:pt x="6720889" y="5235526"/>
                          <a:pt x="6522934" y="5233535"/>
                          <a:pt x="6213452" y="5211368"/>
                        </a:cubicBezTo>
                        <a:cubicBezTo>
                          <a:pt x="5903970" y="5189202"/>
                          <a:pt x="5869397" y="5209098"/>
                          <a:pt x="5765819" y="5211368"/>
                        </a:cubicBezTo>
                        <a:cubicBezTo>
                          <a:pt x="5662241" y="5213638"/>
                          <a:pt x="5210426" y="5200297"/>
                          <a:pt x="4950726" y="5211368"/>
                        </a:cubicBezTo>
                        <a:cubicBezTo>
                          <a:pt x="4691026" y="5222439"/>
                          <a:pt x="4594962" y="5186093"/>
                          <a:pt x="4356109" y="5211368"/>
                        </a:cubicBezTo>
                        <a:cubicBezTo>
                          <a:pt x="4117256" y="5236643"/>
                          <a:pt x="3806515" y="5203524"/>
                          <a:pt x="3614508" y="5211368"/>
                        </a:cubicBezTo>
                        <a:cubicBezTo>
                          <a:pt x="3422501" y="5219212"/>
                          <a:pt x="3278576" y="5219550"/>
                          <a:pt x="2946399" y="5211368"/>
                        </a:cubicBezTo>
                        <a:cubicBezTo>
                          <a:pt x="2614222" y="5203186"/>
                          <a:pt x="2606214" y="5206813"/>
                          <a:pt x="2278289" y="5211368"/>
                        </a:cubicBezTo>
                        <a:cubicBezTo>
                          <a:pt x="1950364" y="5215924"/>
                          <a:pt x="1899532" y="5247991"/>
                          <a:pt x="1536688" y="5211368"/>
                        </a:cubicBezTo>
                        <a:cubicBezTo>
                          <a:pt x="1173844" y="5174745"/>
                          <a:pt x="1044862" y="5185245"/>
                          <a:pt x="868579" y="5211368"/>
                        </a:cubicBezTo>
                        <a:cubicBezTo>
                          <a:pt x="356630" y="5251810"/>
                          <a:pt x="-78315" y="4785368"/>
                          <a:pt x="0" y="4342789"/>
                        </a:cubicBezTo>
                        <a:cubicBezTo>
                          <a:pt x="-27446" y="4172975"/>
                          <a:pt x="11636" y="3891264"/>
                          <a:pt x="0" y="3682689"/>
                        </a:cubicBezTo>
                        <a:cubicBezTo>
                          <a:pt x="-11636" y="3474114"/>
                          <a:pt x="-25714" y="3283937"/>
                          <a:pt x="0" y="3022589"/>
                        </a:cubicBezTo>
                        <a:cubicBezTo>
                          <a:pt x="25714" y="2761241"/>
                          <a:pt x="16290" y="2525949"/>
                          <a:pt x="0" y="2362489"/>
                        </a:cubicBezTo>
                        <a:cubicBezTo>
                          <a:pt x="-16290" y="2199029"/>
                          <a:pt x="2122" y="1947719"/>
                          <a:pt x="0" y="1737131"/>
                        </a:cubicBezTo>
                        <a:cubicBezTo>
                          <a:pt x="-2122" y="1526543"/>
                          <a:pt x="812" y="1059790"/>
                          <a:pt x="0" y="868579"/>
                        </a:cubicBezTo>
                        <a:close/>
                      </a:path>
                      <a:path w="9086359" h="5211368" stroke="0" extrusionOk="0">
                        <a:moveTo>
                          <a:pt x="0" y="868579"/>
                        </a:moveTo>
                        <a:cubicBezTo>
                          <a:pt x="-6225" y="353839"/>
                          <a:pt x="461035" y="-24754"/>
                          <a:pt x="868579" y="0"/>
                        </a:cubicBezTo>
                        <a:cubicBezTo>
                          <a:pt x="1083816" y="-4065"/>
                          <a:pt x="1322144" y="-2839"/>
                          <a:pt x="1536688" y="0"/>
                        </a:cubicBezTo>
                        <a:cubicBezTo>
                          <a:pt x="1751232" y="2839"/>
                          <a:pt x="1965265" y="728"/>
                          <a:pt x="2131305" y="0"/>
                        </a:cubicBezTo>
                        <a:cubicBezTo>
                          <a:pt x="2297345" y="-728"/>
                          <a:pt x="2565674" y="-14799"/>
                          <a:pt x="2799415" y="0"/>
                        </a:cubicBezTo>
                        <a:cubicBezTo>
                          <a:pt x="3033156" y="14799"/>
                          <a:pt x="3085089" y="12622"/>
                          <a:pt x="3320540" y="0"/>
                        </a:cubicBezTo>
                        <a:cubicBezTo>
                          <a:pt x="3555992" y="-12622"/>
                          <a:pt x="3586968" y="5401"/>
                          <a:pt x="3768173" y="0"/>
                        </a:cubicBezTo>
                        <a:cubicBezTo>
                          <a:pt x="3949378" y="-5401"/>
                          <a:pt x="4209148" y="-19349"/>
                          <a:pt x="4509774" y="0"/>
                        </a:cubicBezTo>
                        <a:cubicBezTo>
                          <a:pt x="4810400" y="19349"/>
                          <a:pt x="4803617" y="-18792"/>
                          <a:pt x="4957407" y="0"/>
                        </a:cubicBezTo>
                        <a:cubicBezTo>
                          <a:pt x="5111197" y="18792"/>
                          <a:pt x="5348487" y="26648"/>
                          <a:pt x="5552024" y="0"/>
                        </a:cubicBezTo>
                        <a:cubicBezTo>
                          <a:pt x="5755561" y="-26648"/>
                          <a:pt x="5837469" y="-7494"/>
                          <a:pt x="5999658" y="0"/>
                        </a:cubicBezTo>
                        <a:cubicBezTo>
                          <a:pt x="6161847" y="7494"/>
                          <a:pt x="6320292" y="15425"/>
                          <a:pt x="6520783" y="0"/>
                        </a:cubicBezTo>
                        <a:cubicBezTo>
                          <a:pt x="6721274" y="-15425"/>
                          <a:pt x="6834517" y="-10196"/>
                          <a:pt x="6968416" y="0"/>
                        </a:cubicBezTo>
                        <a:cubicBezTo>
                          <a:pt x="7102315" y="10196"/>
                          <a:pt x="7663670" y="9211"/>
                          <a:pt x="8217780" y="0"/>
                        </a:cubicBezTo>
                        <a:cubicBezTo>
                          <a:pt x="8771743" y="-35592"/>
                          <a:pt x="9081847" y="373014"/>
                          <a:pt x="9086359" y="868579"/>
                        </a:cubicBezTo>
                        <a:cubicBezTo>
                          <a:pt x="9090494" y="1090842"/>
                          <a:pt x="9055550" y="1236676"/>
                          <a:pt x="9086359" y="1563421"/>
                        </a:cubicBezTo>
                        <a:cubicBezTo>
                          <a:pt x="9117168" y="1890166"/>
                          <a:pt x="9086038" y="2031549"/>
                          <a:pt x="9086359" y="2293005"/>
                        </a:cubicBezTo>
                        <a:cubicBezTo>
                          <a:pt x="9086680" y="2554461"/>
                          <a:pt x="9080457" y="2712321"/>
                          <a:pt x="9086359" y="2987847"/>
                        </a:cubicBezTo>
                        <a:cubicBezTo>
                          <a:pt x="9092261" y="3263373"/>
                          <a:pt x="9077114" y="3329689"/>
                          <a:pt x="9086359" y="3578463"/>
                        </a:cubicBezTo>
                        <a:cubicBezTo>
                          <a:pt x="9095604" y="3827237"/>
                          <a:pt x="9068905" y="3998423"/>
                          <a:pt x="9086359" y="4342789"/>
                        </a:cubicBezTo>
                        <a:cubicBezTo>
                          <a:pt x="9102293" y="4816092"/>
                          <a:pt x="8591637" y="5215420"/>
                          <a:pt x="8217780" y="5211368"/>
                        </a:cubicBezTo>
                        <a:cubicBezTo>
                          <a:pt x="8049720" y="5194248"/>
                          <a:pt x="7760770" y="5219056"/>
                          <a:pt x="7549671" y="5211368"/>
                        </a:cubicBezTo>
                        <a:cubicBezTo>
                          <a:pt x="7338572" y="5203680"/>
                          <a:pt x="7066133" y="5222866"/>
                          <a:pt x="6881562" y="5211368"/>
                        </a:cubicBezTo>
                        <a:cubicBezTo>
                          <a:pt x="6696991" y="5199870"/>
                          <a:pt x="6412891" y="5222522"/>
                          <a:pt x="6213452" y="5211368"/>
                        </a:cubicBezTo>
                        <a:cubicBezTo>
                          <a:pt x="6014013" y="5200215"/>
                          <a:pt x="5704684" y="5204352"/>
                          <a:pt x="5471851" y="5211368"/>
                        </a:cubicBezTo>
                        <a:cubicBezTo>
                          <a:pt x="5239018" y="5218384"/>
                          <a:pt x="5103977" y="5206524"/>
                          <a:pt x="4950726" y="5211368"/>
                        </a:cubicBezTo>
                        <a:cubicBezTo>
                          <a:pt x="4797475" y="5216212"/>
                          <a:pt x="4409615" y="5247769"/>
                          <a:pt x="4135633" y="5211368"/>
                        </a:cubicBezTo>
                        <a:cubicBezTo>
                          <a:pt x="3861651" y="5174967"/>
                          <a:pt x="3565687" y="5190650"/>
                          <a:pt x="3320540" y="5211368"/>
                        </a:cubicBezTo>
                        <a:cubicBezTo>
                          <a:pt x="3075393" y="5232086"/>
                          <a:pt x="2692851" y="5248097"/>
                          <a:pt x="2505446" y="5211368"/>
                        </a:cubicBezTo>
                        <a:cubicBezTo>
                          <a:pt x="2318041" y="5174639"/>
                          <a:pt x="2104035" y="5213129"/>
                          <a:pt x="1763845" y="5211368"/>
                        </a:cubicBezTo>
                        <a:cubicBezTo>
                          <a:pt x="1423655" y="5209607"/>
                          <a:pt x="1050600" y="5173887"/>
                          <a:pt x="868579" y="5211368"/>
                        </a:cubicBezTo>
                        <a:cubicBezTo>
                          <a:pt x="323365" y="5176586"/>
                          <a:pt x="16093" y="4772246"/>
                          <a:pt x="0" y="4342789"/>
                        </a:cubicBezTo>
                        <a:cubicBezTo>
                          <a:pt x="-17228" y="4022124"/>
                          <a:pt x="-35933" y="3855256"/>
                          <a:pt x="0" y="3578463"/>
                        </a:cubicBezTo>
                        <a:cubicBezTo>
                          <a:pt x="35933" y="3301670"/>
                          <a:pt x="11564" y="3123442"/>
                          <a:pt x="0" y="2848879"/>
                        </a:cubicBezTo>
                        <a:cubicBezTo>
                          <a:pt x="-11564" y="2574316"/>
                          <a:pt x="-11593" y="2311592"/>
                          <a:pt x="0" y="2154037"/>
                        </a:cubicBezTo>
                        <a:cubicBezTo>
                          <a:pt x="11593" y="1996482"/>
                          <a:pt x="-28335" y="1260518"/>
                          <a:pt x="0" y="86857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/>
            <a:r>
              <a:rPr lang="fr-FR" sz="1350" b="1">
                <a:solidFill>
                  <a:schemeClr val="tx1"/>
                </a:solidFill>
              </a:rPr>
              <a:t>Après la réforme</a:t>
            </a: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EE59D05-8F21-4550-95C1-00DDB6FFA514}"/>
              </a:ext>
            </a:extLst>
          </p:cNvPr>
          <p:cNvSpPr/>
          <p:nvPr/>
        </p:nvSpPr>
        <p:spPr>
          <a:xfrm>
            <a:off x="156043" y="788302"/>
            <a:ext cx="1917095" cy="39085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t" anchorCtr="0"/>
          <a:lstStyle/>
          <a:p>
            <a:pPr algn="ctr"/>
            <a:r>
              <a:rPr lang="fr-FR" sz="1350">
                <a:solidFill>
                  <a:schemeClr val="tx1"/>
                </a:solidFill>
              </a:rPr>
              <a:t>Avant la réforme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745A2A-AB3B-4BF0-B838-1F84892C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4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Le Cumul Emploi Retraite : schéma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65DAEE-FA27-4B8B-8541-73594D7EBF4F}"/>
              </a:ext>
            </a:extLst>
          </p:cNvPr>
          <p:cNvSpPr txBox="1"/>
          <p:nvPr/>
        </p:nvSpPr>
        <p:spPr>
          <a:xfrm>
            <a:off x="378193" y="1102413"/>
            <a:ext cx="144061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25" i="1"/>
              <a:t>Article 91 ANI 2017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07ECF28-C0B9-4607-A715-FC6B08A52910}"/>
              </a:ext>
            </a:extLst>
          </p:cNvPr>
          <p:cNvSpPr txBox="1"/>
          <p:nvPr/>
        </p:nvSpPr>
        <p:spPr>
          <a:xfrm>
            <a:off x="6435758" y="2196453"/>
            <a:ext cx="243900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88">
                <a:solidFill>
                  <a:sysClr val="windowText" lastClr="000000"/>
                </a:solidFill>
              </a:rPr>
              <a:t>Âge légal + durée d’assurance requise atteinte</a:t>
            </a:r>
          </a:p>
          <a:p>
            <a:r>
              <a:rPr lang="fr-FR" sz="788">
                <a:solidFill>
                  <a:sysClr val="windowText" lastClr="000000"/>
                </a:solidFill>
              </a:rPr>
              <a:t>OU âge taux plein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72A7DDD-B7F3-401A-A3C1-0B5F8DAAAABF}"/>
              </a:ext>
            </a:extLst>
          </p:cNvPr>
          <p:cNvSpPr txBox="1"/>
          <p:nvPr/>
        </p:nvSpPr>
        <p:spPr>
          <a:xfrm>
            <a:off x="6678255" y="2840632"/>
            <a:ext cx="212030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88" i="1">
                <a:solidFill>
                  <a:sysClr val="windowText" lastClr="000000"/>
                </a:solidFill>
              </a:rPr>
              <a:t>À partir du 7</a:t>
            </a:r>
            <a:r>
              <a:rPr lang="fr-FR" sz="788" i="1" baseline="30000">
                <a:solidFill>
                  <a:sysClr val="windowText" lastClr="000000"/>
                </a:solidFill>
              </a:rPr>
              <a:t>ème</a:t>
            </a:r>
            <a:r>
              <a:rPr lang="fr-FR" sz="788" i="1">
                <a:solidFill>
                  <a:sysClr val="windowText" lastClr="000000"/>
                </a:solidFill>
              </a:rPr>
              <a:t> mois si même employeur qu’avant sa liquidation initiale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8424AA5-F3DC-4ABD-936E-C7AC48D4B7C6}"/>
              </a:ext>
            </a:extLst>
          </p:cNvPr>
          <p:cNvSpPr txBox="1"/>
          <p:nvPr/>
        </p:nvSpPr>
        <p:spPr>
          <a:xfrm>
            <a:off x="4839547" y="1199874"/>
            <a:ext cx="1440611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825" i="1"/>
              <a:t>Article 26 LFRSS pour 2023</a:t>
            </a:r>
            <a:endParaRPr lang="fr-FR" sz="825" i="1">
              <a:solidFill>
                <a:sysClr val="windowText" lastClr="000000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2DC92541-CE24-4BF6-A832-6F0CCF857A7D}"/>
              </a:ext>
            </a:extLst>
          </p:cNvPr>
          <p:cNvSpPr/>
          <p:nvPr/>
        </p:nvSpPr>
        <p:spPr>
          <a:xfrm>
            <a:off x="150963" y="1453354"/>
            <a:ext cx="1909161" cy="345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Liquidation des droits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24DC44F0-A648-4EDB-9220-61E72FE5B535}"/>
              </a:ext>
            </a:extLst>
          </p:cNvPr>
          <p:cNvSpPr/>
          <p:nvPr/>
        </p:nvSpPr>
        <p:spPr>
          <a:xfrm>
            <a:off x="149652" y="1958788"/>
            <a:ext cx="1909161" cy="3455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900">
                <a:solidFill>
                  <a:schemeClr val="tx1"/>
                </a:solidFill>
              </a:rPr>
              <a:t>Reprise d’une activité professionnelle</a:t>
            </a:r>
          </a:p>
        </p:txBody>
      </p:sp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CC9C978B-0593-487A-B2E7-EDF135A90B7A}"/>
              </a:ext>
            </a:extLst>
          </p:cNvPr>
          <p:cNvSpPr/>
          <p:nvPr/>
        </p:nvSpPr>
        <p:spPr>
          <a:xfrm>
            <a:off x="156043" y="2756944"/>
            <a:ext cx="1909161" cy="529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chemeClr val="tx1"/>
                </a:solidFill>
              </a:rPr>
              <a:t>Cotisations patronales et salariales </a:t>
            </a:r>
            <a:r>
              <a:rPr lang="fr-FR" sz="1050" b="1" u="sng">
                <a:solidFill>
                  <a:schemeClr val="tx1"/>
                </a:solidFill>
              </a:rPr>
              <a:t>non</a:t>
            </a:r>
            <a:r>
              <a:rPr lang="fr-FR" sz="1050">
                <a:solidFill>
                  <a:schemeClr val="tx1"/>
                </a:solidFill>
              </a:rPr>
              <a:t> </a:t>
            </a:r>
            <a:r>
              <a:rPr lang="fr-FR" sz="1050" b="1" u="sng">
                <a:solidFill>
                  <a:schemeClr val="tx1"/>
                </a:solidFill>
              </a:rPr>
              <a:t>génératrices</a:t>
            </a:r>
            <a:r>
              <a:rPr lang="fr-FR" sz="1050">
                <a:solidFill>
                  <a:schemeClr val="tx1"/>
                </a:solidFill>
              </a:rPr>
              <a:t> de droits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D6E592A1-8DFC-4835-A467-616BAC8BA7E8}"/>
              </a:ext>
            </a:extLst>
          </p:cNvPr>
          <p:cNvGrpSpPr/>
          <p:nvPr/>
        </p:nvGrpSpPr>
        <p:grpSpPr>
          <a:xfrm>
            <a:off x="1394842" y="3086639"/>
            <a:ext cx="464322" cy="708176"/>
            <a:chOff x="98124" y="0"/>
            <a:chExt cx="619095" cy="944344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8B3855E5-E2CC-4C0B-AF3B-B1EEAE06D4C9}"/>
                </a:ext>
              </a:extLst>
            </p:cNvPr>
            <p:cNvGrpSpPr/>
            <p:nvPr/>
          </p:nvGrpSpPr>
          <p:grpSpPr>
            <a:xfrm>
              <a:off x="98124" y="669406"/>
              <a:ext cx="619095" cy="274938"/>
              <a:chOff x="98182" y="330953"/>
              <a:chExt cx="619455" cy="275030"/>
            </a:xfrm>
          </p:grpSpPr>
          <p:sp>
            <p:nvSpPr>
              <p:cNvPr id="82" name="Zone de texte 49">
                <a:extLst>
                  <a:ext uri="{FF2B5EF4-FFF2-40B4-BE49-F238E27FC236}">
                    <a16:creationId xmlns:a16="http://schemas.microsoft.com/office/drawing/2014/main" id="{72296D12-3F84-4AA3-8167-7D7B032A26B3}"/>
                  </a:ext>
                </a:extLst>
              </p:cNvPr>
              <p:cNvSpPr txBox="1"/>
              <p:nvPr/>
            </p:nvSpPr>
            <p:spPr>
              <a:xfrm>
                <a:off x="98182" y="330953"/>
                <a:ext cx="584689" cy="246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7030A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POINTS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Zone de texte 50">
                <a:extLst>
                  <a:ext uri="{FF2B5EF4-FFF2-40B4-BE49-F238E27FC236}">
                    <a16:creationId xmlns:a16="http://schemas.microsoft.com/office/drawing/2014/main" id="{AFB27E59-73E9-4F56-85C4-9D0964AB5486}"/>
                  </a:ext>
                </a:extLst>
              </p:cNvPr>
              <p:cNvSpPr txBox="1"/>
              <p:nvPr/>
            </p:nvSpPr>
            <p:spPr>
              <a:xfrm rot="1418672">
                <a:off x="132948" y="355349"/>
                <a:ext cx="584689" cy="246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E15C37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POINTS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Zone de texte 51">
                <a:extLst>
                  <a:ext uri="{FF2B5EF4-FFF2-40B4-BE49-F238E27FC236}">
                    <a16:creationId xmlns:a16="http://schemas.microsoft.com/office/drawing/2014/main" id="{4641CDEB-FADB-419E-9E67-A34140239B80}"/>
                  </a:ext>
                </a:extLst>
              </p:cNvPr>
              <p:cNvSpPr txBox="1"/>
              <p:nvPr/>
            </p:nvSpPr>
            <p:spPr>
              <a:xfrm rot="20231832">
                <a:off x="114085" y="359650"/>
                <a:ext cx="584688" cy="246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DC007E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POINTS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7CE24061-F841-42C9-96A8-5E491ADDB429}"/>
                </a:ext>
              </a:extLst>
            </p:cNvPr>
            <p:cNvGrpSpPr/>
            <p:nvPr/>
          </p:nvGrpSpPr>
          <p:grpSpPr>
            <a:xfrm>
              <a:off x="141467" y="0"/>
              <a:ext cx="527077" cy="439613"/>
              <a:chOff x="0" y="0"/>
              <a:chExt cx="527077" cy="439613"/>
            </a:xfrm>
          </p:grpSpPr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49387C68-C729-44E8-96FE-7BEE171551C4}"/>
                  </a:ext>
                </a:extLst>
              </p:cNvPr>
              <p:cNvGrpSpPr/>
              <p:nvPr/>
            </p:nvGrpSpPr>
            <p:grpSpPr>
              <a:xfrm>
                <a:off x="125564" y="50027"/>
                <a:ext cx="256582" cy="266631"/>
                <a:chOff x="0" y="0"/>
                <a:chExt cx="256582" cy="266631"/>
              </a:xfrm>
            </p:grpSpPr>
            <p:pic>
              <p:nvPicPr>
                <p:cNvPr id="79" name="Image 78">
                  <a:extLst>
                    <a:ext uri="{FF2B5EF4-FFF2-40B4-BE49-F238E27FC236}">
                      <a16:creationId xmlns:a16="http://schemas.microsoft.com/office/drawing/2014/main" id="{FEF35260-D98E-42A4-BA5E-8A5F1E4D8F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0" name="Image 79">
                  <a:extLst>
                    <a:ext uri="{FF2B5EF4-FFF2-40B4-BE49-F238E27FC236}">
                      <a16:creationId xmlns:a16="http://schemas.microsoft.com/office/drawing/2014/main" id="{E0F960A5-9DE5-47D6-92C6-D34F13DE68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17" y="120581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1" name="Image 80">
                  <a:extLst>
                    <a:ext uri="{FF2B5EF4-FFF2-40B4-BE49-F238E27FC236}">
                      <a16:creationId xmlns:a16="http://schemas.microsoft.com/office/drawing/2014/main" id="{C4C2515E-2766-4CA1-9D38-57C5D4F9C3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532" y="55266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73" name="Image 72">
                <a:extLst>
                  <a:ext uri="{FF2B5EF4-FFF2-40B4-BE49-F238E27FC236}">
                    <a16:creationId xmlns:a16="http://schemas.microsoft.com/office/drawing/2014/main" id="{A6978269-B919-47F7-9A1B-7987D7F9F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34" y="0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4" name="Image 73">
                <a:extLst>
                  <a:ext uri="{FF2B5EF4-FFF2-40B4-BE49-F238E27FC236}">
                    <a16:creationId xmlns:a16="http://schemas.microsoft.com/office/drawing/2014/main" id="{6AD1B141-CFF0-42B5-99DB-B14AAB348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1196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5" name="Image 74">
                <a:extLst>
                  <a:ext uri="{FF2B5EF4-FFF2-40B4-BE49-F238E27FC236}">
                    <a16:creationId xmlns:a16="http://schemas.microsoft.com/office/drawing/2014/main" id="{E87361E9-1DD8-46DF-9391-F18395839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42" y="230587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6" name="Image 75">
                <a:extLst>
                  <a:ext uri="{FF2B5EF4-FFF2-40B4-BE49-F238E27FC236}">
                    <a16:creationId xmlns:a16="http://schemas.microsoft.com/office/drawing/2014/main" id="{4014D23A-EED1-4C3A-8EFA-2D18F5E21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83" y="218661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696DE25A-B3AC-4414-8577-E843C064D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" y="294198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8" name="Image 77">
                <a:extLst>
                  <a:ext uri="{FF2B5EF4-FFF2-40B4-BE49-F238E27FC236}">
                    <a16:creationId xmlns:a16="http://schemas.microsoft.com/office/drawing/2014/main" id="{0A832DE1-5D11-4E3C-B8C5-B8F038848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662" y="194807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85" name="Non égal 84">
            <a:extLst>
              <a:ext uri="{FF2B5EF4-FFF2-40B4-BE49-F238E27FC236}">
                <a16:creationId xmlns:a16="http://schemas.microsoft.com/office/drawing/2014/main" id="{A68B13F1-5F39-4767-9112-30C415313286}"/>
              </a:ext>
            </a:extLst>
          </p:cNvPr>
          <p:cNvSpPr/>
          <p:nvPr/>
        </p:nvSpPr>
        <p:spPr>
          <a:xfrm>
            <a:off x="1458368" y="3400026"/>
            <a:ext cx="387368" cy="185273"/>
          </a:xfrm>
          <a:prstGeom prst="mathNotEqual">
            <a:avLst>
              <a:gd name="adj1" fmla="val 15294"/>
              <a:gd name="adj2" fmla="val 6600000"/>
              <a:gd name="adj3" fmla="val 1176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C4582755-B644-4305-BD2B-45C33FF066FE}"/>
              </a:ext>
            </a:extLst>
          </p:cNvPr>
          <p:cNvSpPr/>
          <p:nvPr/>
        </p:nvSpPr>
        <p:spPr>
          <a:xfrm>
            <a:off x="2262627" y="1449325"/>
            <a:ext cx="1909161" cy="345506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ysClr val="windowText" lastClr="000000"/>
                </a:solidFill>
              </a:rPr>
              <a:t>Liquidation des droits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6F9ED8C5-A02B-4ABC-AF56-9500C4A7ED2E}"/>
              </a:ext>
            </a:extLst>
          </p:cNvPr>
          <p:cNvSpPr/>
          <p:nvPr/>
        </p:nvSpPr>
        <p:spPr>
          <a:xfrm>
            <a:off x="2261316" y="1954759"/>
            <a:ext cx="1909161" cy="345506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900">
                <a:solidFill>
                  <a:sysClr val="windowText" lastClr="000000"/>
                </a:solidFill>
              </a:rPr>
              <a:t>Reprise d’une activité professionnelle</a:t>
            </a:r>
          </a:p>
          <a:p>
            <a:pPr algn="ctr"/>
            <a:r>
              <a:rPr lang="fr-FR" sz="900" b="1" u="sng">
                <a:solidFill>
                  <a:sysClr val="windowText" lastClr="000000"/>
                </a:solidFill>
              </a:rPr>
              <a:t>À compter du 1</a:t>
            </a:r>
            <a:r>
              <a:rPr lang="fr-FR" sz="900" b="1" u="sng" baseline="30000">
                <a:solidFill>
                  <a:sysClr val="windowText" lastClr="000000"/>
                </a:solidFill>
              </a:rPr>
              <a:t>er</a:t>
            </a:r>
            <a:r>
              <a:rPr lang="fr-FR" sz="900" b="1" u="sng">
                <a:solidFill>
                  <a:sysClr val="windowText" lastClr="000000"/>
                </a:solidFill>
              </a:rPr>
              <a:t> janvier 2023</a:t>
            </a:r>
          </a:p>
        </p:txBody>
      </p: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8B51787C-310D-4E43-AECB-9B0021235509}"/>
              </a:ext>
            </a:extLst>
          </p:cNvPr>
          <p:cNvSpPr/>
          <p:nvPr/>
        </p:nvSpPr>
        <p:spPr>
          <a:xfrm>
            <a:off x="2261316" y="2758724"/>
            <a:ext cx="1909161" cy="529820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ysClr val="windowText" lastClr="000000"/>
                </a:solidFill>
              </a:rPr>
              <a:t>Cotisations patronales et salariales </a:t>
            </a:r>
            <a:r>
              <a:rPr lang="fr-FR" sz="1050" b="1" u="sng">
                <a:solidFill>
                  <a:sysClr val="windowText" lastClr="000000"/>
                </a:solidFill>
              </a:rPr>
              <a:t>non</a:t>
            </a:r>
            <a:r>
              <a:rPr lang="fr-FR" sz="1050">
                <a:solidFill>
                  <a:sysClr val="windowText" lastClr="000000"/>
                </a:solidFill>
              </a:rPr>
              <a:t> </a:t>
            </a:r>
            <a:r>
              <a:rPr lang="fr-FR" sz="1050" b="1" u="sng">
                <a:solidFill>
                  <a:sysClr val="windowText" lastClr="000000"/>
                </a:solidFill>
              </a:rPr>
              <a:t>génératrices</a:t>
            </a:r>
            <a:r>
              <a:rPr lang="fr-FR" sz="1050">
                <a:solidFill>
                  <a:sysClr val="windowText" lastClr="000000"/>
                </a:solidFill>
              </a:rPr>
              <a:t> de droits</a:t>
            </a:r>
          </a:p>
        </p:txBody>
      </p:sp>
      <p:sp>
        <p:nvSpPr>
          <p:cNvPr id="91" name="Rectangle : coins arrondis 90">
            <a:extLst>
              <a:ext uri="{FF2B5EF4-FFF2-40B4-BE49-F238E27FC236}">
                <a16:creationId xmlns:a16="http://schemas.microsoft.com/office/drawing/2014/main" id="{E38B1B71-D560-4F45-845C-6777AD788247}"/>
              </a:ext>
            </a:extLst>
          </p:cNvPr>
          <p:cNvSpPr/>
          <p:nvPr/>
        </p:nvSpPr>
        <p:spPr>
          <a:xfrm>
            <a:off x="4267319" y="2756943"/>
            <a:ext cx="1909161" cy="529820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ysClr val="windowText" lastClr="000000"/>
                </a:solidFill>
              </a:rPr>
              <a:t>Cotisations patronales et salariales </a:t>
            </a:r>
            <a:r>
              <a:rPr lang="fr-FR" sz="1050" b="1" u="sng">
                <a:solidFill>
                  <a:sysClr val="windowText" lastClr="000000"/>
                </a:solidFill>
              </a:rPr>
              <a:t>génératrices</a:t>
            </a:r>
            <a:r>
              <a:rPr lang="fr-FR" sz="1050">
                <a:solidFill>
                  <a:sysClr val="windowText" lastClr="000000"/>
                </a:solidFill>
              </a:rPr>
              <a:t> de droits </a:t>
            </a:r>
            <a:r>
              <a:rPr lang="fr-FR" sz="1050" b="1" u="sng">
                <a:solidFill>
                  <a:sysClr val="windowText" lastClr="000000"/>
                </a:solidFill>
              </a:rPr>
              <a:t>au régime de base</a:t>
            </a:r>
          </a:p>
        </p:txBody>
      </p:sp>
      <p:sp>
        <p:nvSpPr>
          <p:cNvPr id="93" name="Rectangle : coins arrondis 92">
            <a:extLst>
              <a:ext uri="{FF2B5EF4-FFF2-40B4-BE49-F238E27FC236}">
                <a16:creationId xmlns:a16="http://schemas.microsoft.com/office/drawing/2014/main" id="{ABBBA765-1899-4D47-97B0-A00539D54547}"/>
              </a:ext>
            </a:extLst>
          </p:cNvPr>
          <p:cNvSpPr/>
          <p:nvPr/>
        </p:nvSpPr>
        <p:spPr>
          <a:xfrm>
            <a:off x="4267319" y="3377472"/>
            <a:ext cx="1909161" cy="345506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900">
                <a:solidFill>
                  <a:sysClr val="windowText" lastClr="000000"/>
                </a:solidFill>
              </a:rPr>
              <a:t>Fin de la reprise de l’activité professionnelle</a:t>
            </a: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ED49B029-CCE2-4EDD-BC98-843D2788581A}"/>
              </a:ext>
            </a:extLst>
          </p:cNvPr>
          <p:cNvSpPr/>
          <p:nvPr/>
        </p:nvSpPr>
        <p:spPr>
          <a:xfrm>
            <a:off x="4275253" y="3778507"/>
            <a:ext cx="1909161" cy="345506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1050">
                <a:solidFill>
                  <a:sysClr val="windowText" lastClr="000000"/>
                </a:solidFill>
              </a:rPr>
              <a:t>Nouvelle liquidation des droits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7B669B30-3A7C-4BF7-9A95-0FD8198CC7F5}"/>
              </a:ext>
            </a:extLst>
          </p:cNvPr>
          <p:cNvSpPr/>
          <p:nvPr/>
        </p:nvSpPr>
        <p:spPr>
          <a:xfrm>
            <a:off x="4275253" y="4202108"/>
            <a:ext cx="1909161" cy="345506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900">
                <a:solidFill>
                  <a:sysClr val="windowText" lastClr="000000"/>
                </a:solidFill>
              </a:rPr>
              <a:t>Nouvelle reprise d’activité professionnelle</a:t>
            </a:r>
          </a:p>
        </p:txBody>
      </p:sp>
      <p:sp>
        <p:nvSpPr>
          <p:cNvPr id="114" name="Rectangle : coins arrondis 113">
            <a:extLst>
              <a:ext uri="{FF2B5EF4-FFF2-40B4-BE49-F238E27FC236}">
                <a16:creationId xmlns:a16="http://schemas.microsoft.com/office/drawing/2014/main" id="{08DE6708-F402-4EAD-A52F-0AA81B55F803}"/>
              </a:ext>
            </a:extLst>
          </p:cNvPr>
          <p:cNvSpPr/>
          <p:nvPr/>
        </p:nvSpPr>
        <p:spPr>
          <a:xfrm>
            <a:off x="6555170" y="3368607"/>
            <a:ext cx="1473674" cy="1146565"/>
          </a:xfrm>
          <a:prstGeom prst="roundRect">
            <a:avLst/>
          </a:prstGeom>
          <a:gradFill flip="none" rotWithShape="1">
            <a:gsLst>
              <a:gs pos="0">
                <a:srgbClr val="0085AC">
                  <a:tint val="66000"/>
                  <a:satMod val="160000"/>
                </a:srgbClr>
              </a:gs>
              <a:gs pos="50000">
                <a:srgbClr val="0085AC">
                  <a:tint val="44500"/>
                  <a:satMod val="160000"/>
                </a:srgbClr>
              </a:gs>
              <a:gs pos="100000">
                <a:srgbClr val="0085A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fr-FR" sz="900" dirty="0">
                <a:solidFill>
                  <a:sysClr val="windowText" lastClr="000000"/>
                </a:solidFill>
              </a:rPr>
              <a:t>Calcul de la nouvelle pension</a:t>
            </a:r>
          </a:p>
          <a:p>
            <a:pPr algn="ctr"/>
            <a:endParaRPr lang="fr-FR" sz="900" dirty="0">
              <a:solidFill>
                <a:sysClr val="windowText" lastClr="000000"/>
              </a:solidFill>
            </a:endParaRPr>
          </a:p>
          <a:p>
            <a:pPr algn="ctr"/>
            <a:r>
              <a:rPr lang="fr-FR" sz="900" b="1" dirty="0">
                <a:solidFill>
                  <a:srgbClr val="7030A0"/>
                </a:solidFill>
              </a:rPr>
              <a:t>Décret à venir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33645DF2-B210-434E-B9E2-103E7A05C9EE}"/>
              </a:ext>
            </a:extLst>
          </p:cNvPr>
          <p:cNvCxnSpPr>
            <a:stCxn id="32" idx="2"/>
            <a:endCxn id="65" idx="0"/>
          </p:cNvCxnSpPr>
          <p:nvPr/>
        </p:nvCxnSpPr>
        <p:spPr>
          <a:xfrm flipH="1">
            <a:off x="1104233" y="1798860"/>
            <a:ext cx="1311" cy="15992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5012EDB1-4AB3-467F-97D9-F35749878325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1104233" y="2304294"/>
            <a:ext cx="6391" cy="45264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9DCF7C0F-CD44-4665-983B-3479D0A56CC8}"/>
              </a:ext>
            </a:extLst>
          </p:cNvPr>
          <p:cNvSpPr txBox="1"/>
          <p:nvPr/>
        </p:nvSpPr>
        <p:spPr>
          <a:xfrm>
            <a:off x="69799" y="2336706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/>
              <a:t>Cumul Emploi retraite</a:t>
            </a:r>
          </a:p>
          <a:p>
            <a:pPr algn="ctr"/>
            <a:r>
              <a:rPr lang="fr-FR" sz="750"/>
              <a:t>intégral ou plafonné</a:t>
            </a:r>
          </a:p>
        </p:txBody>
      </p:sp>
      <p:cxnSp>
        <p:nvCxnSpPr>
          <p:cNvPr id="120" name="Connecteur droit avec flèche 119">
            <a:extLst>
              <a:ext uri="{FF2B5EF4-FFF2-40B4-BE49-F238E27FC236}">
                <a16:creationId xmlns:a16="http://schemas.microsoft.com/office/drawing/2014/main" id="{96145940-F54E-46EB-8B89-977EBF851A29}"/>
              </a:ext>
            </a:extLst>
          </p:cNvPr>
          <p:cNvCxnSpPr>
            <a:cxnSpLocks/>
            <a:stCxn id="87" idx="2"/>
            <a:endCxn id="88" idx="0"/>
          </p:cNvCxnSpPr>
          <p:nvPr/>
        </p:nvCxnSpPr>
        <p:spPr>
          <a:xfrm flipH="1">
            <a:off x="3215897" y="1794830"/>
            <a:ext cx="1311" cy="159929"/>
          </a:xfrm>
          <a:prstGeom prst="straightConnector1">
            <a:avLst/>
          </a:prstGeom>
          <a:ln w="57150">
            <a:solidFill>
              <a:srgbClr val="0085AC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A13AE2BF-0E53-4102-9429-F9AE418C82CE}"/>
              </a:ext>
            </a:extLst>
          </p:cNvPr>
          <p:cNvCxnSpPr>
            <a:cxnSpLocks/>
            <a:stCxn id="88" idx="2"/>
            <a:endCxn id="90" idx="0"/>
          </p:cNvCxnSpPr>
          <p:nvPr/>
        </p:nvCxnSpPr>
        <p:spPr>
          <a:xfrm>
            <a:off x="3215897" y="2300265"/>
            <a:ext cx="0" cy="45845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81AA7B10-028E-4644-9D09-0DEF40673565}"/>
              </a:ext>
            </a:extLst>
          </p:cNvPr>
          <p:cNvSpPr txBox="1"/>
          <p:nvPr/>
        </p:nvSpPr>
        <p:spPr>
          <a:xfrm>
            <a:off x="2164475" y="2298376"/>
            <a:ext cx="97833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50">
                <a:solidFill>
                  <a:sysClr val="windowText" lastClr="000000"/>
                </a:solidFill>
              </a:rPr>
              <a:t>Cumul Emploi retraite</a:t>
            </a:r>
          </a:p>
          <a:p>
            <a:pPr algn="r"/>
            <a:r>
              <a:rPr lang="fr-FR" sz="750" b="1" u="sng">
                <a:solidFill>
                  <a:sysClr val="windowText" lastClr="000000"/>
                </a:solidFill>
              </a:rPr>
              <a:t>plafonné</a:t>
            </a:r>
          </a:p>
        </p:txBody>
      </p:sp>
      <p:cxnSp>
        <p:nvCxnSpPr>
          <p:cNvPr id="130" name="Connecteur : en angle 129">
            <a:extLst>
              <a:ext uri="{FF2B5EF4-FFF2-40B4-BE49-F238E27FC236}">
                <a16:creationId xmlns:a16="http://schemas.microsoft.com/office/drawing/2014/main" id="{4AC8DD2B-B398-4FA3-98AE-795DEFB2D9ED}"/>
              </a:ext>
            </a:extLst>
          </p:cNvPr>
          <p:cNvCxnSpPr>
            <a:cxnSpLocks/>
          </p:cNvCxnSpPr>
          <p:nvPr/>
        </p:nvCxnSpPr>
        <p:spPr>
          <a:xfrm>
            <a:off x="4170477" y="2127512"/>
            <a:ext cx="1055389" cy="615053"/>
          </a:xfrm>
          <a:prstGeom prst="bentConnector3">
            <a:avLst>
              <a:gd name="adj1" fmla="val 100541"/>
            </a:avLst>
          </a:prstGeom>
          <a:ln w="57150">
            <a:solidFill>
              <a:srgbClr val="0085AC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:a16="http://schemas.microsoft.com/office/drawing/2014/main" id="{F905053B-73D8-457E-B03E-9AD7721B837F}"/>
              </a:ext>
            </a:extLst>
          </p:cNvPr>
          <p:cNvSpPr txBox="1"/>
          <p:nvPr/>
        </p:nvSpPr>
        <p:spPr>
          <a:xfrm>
            <a:off x="4475481" y="2196453"/>
            <a:ext cx="15138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>
                <a:solidFill>
                  <a:sysClr val="windowText" lastClr="000000"/>
                </a:solidFill>
              </a:rPr>
              <a:t>Cumul Emploi retraite</a:t>
            </a:r>
          </a:p>
          <a:p>
            <a:pPr algn="ctr"/>
            <a:r>
              <a:rPr lang="fr-FR" sz="750" b="1" u="sng">
                <a:solidFill>
                  <a:sysClr val="windowText" lastClr="000000"/>
                </a:solidFill>
              </a:rPr>
              <a:t>intégral</a:t>
            </a:r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6E746A94-6CA8-4B59-8A05-CD85469BD099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765729" y="2331284"/>
            <a:ext cx="670029" cy="325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E6521F7D-B371-40D3-83C2-5D67062C8ED9}"/>
              </a:ext>
            </a:extLst>
          </p:cNvPr>
          <p:cNvGrpSpPr/>
          <p:nvPr/>
        </p:nvGrpSpPr>
        <p:grpSpPr>
          <a:xfrm>
            <a:off x="2321626" y="3076834"/>
            <a:ext cx="616604" cy="708177"/>
            <a:chOff x="-3400" y="0"/>
            <a:chExt cx="822139" cy="944345"/>
          </a:xfrm>
        </p:grpSpPr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131AAE4A-40FD-43A5-A578-2C222CDA196B}"/>
                </a:ext>
              </a:extLst>
            </p:cNvPr>
            <p:cNvGrpSpPr/>
            <p:nvPr/>
          </p:nvGrpSpPr>
          <p:grpSpPr>
            <a:xfrm>
              <a:off x="-3400" y="669406"/>
              <a:ext cx="822139" cy="274939"/>
              <a:chOff x="-3402" y="330953"/>
              <a:chExt cx="822618" cy="275031"/>
            </a:xfrm>
          </p:grpSpPr>
          <p:sp>
            <p:nvSpPr>
              <p:cNvPr id="153" name="Zone de texte 49">
                <a:extLst>
                  <a:ext uri="{FF2B5EF4-FFF2-40B4-BE49-F238E27FC236}">
                    <a16:creationId xmlns:a16="http://schemas.microsoft.com/office/drawing/2014/main" id="{30C60DB2-E9C7-4908-8664-CD18D8434E9A}"/>
                  </a:ext>
                </a:extLst>
              </p:cNvPr>
              <p:cNvSpPr txBox="1"/>
              <p:nvPr/>
            </p:nvSpPr>
            <p:spPr>
              <a:xfrm>
                <a:off x="-3402" y="330953"/>
                <a:ext cx="787854" cy="246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7030A0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TRIMESTRE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" name="Zone de texte 50">
                <a:extLst>
                  <a:ext uri="{FF2B5EF4-FFF2-40B4-BE49-F238E27FC236}">
                    <a16:creationId xmlns:a16="http://schemas.microsoft.com/office/drawing/2014/main" id="{224CB311-D35C-4EDC-A4DE-8FC1C4D41167}"/>
                  </a:ext>
                </a:extLst>
              </p:cNvPr>
              <p:cNvSpPr txBox="1"/>
              <p:nvPr/>
            </p:nvSpPr>
            <p:spPr>
              <a:xfrm rot="1418672">
                <a:off x="31362" y="355349"/>
                <a:ext cx="787854" cy="246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E15C37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TRIMESTRE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Zone de texte 51">
                <a:extLst>
                  <a:ext uri="{FF2B5EF4-FFF2-40B4-BE49-F238E27FC236}">
                    <a16:creationId xmlns:a16="http://schemas.microsoft.com/office/drawing/2014/main" id="{DC1AA498-FE89-47CD-8C77-0A69237ED601}"/>
                  </a:ext>
                </a:extLst>
              </p:cNvPr>
              <p:cNvSpPr txBox="1"/>
              <p:nvPr/>
            </p:nvSpPr>
            <p:spPr>
              <a:xfrm rot="20231832">
                <a:off x="12501" y="359651"/>
                <a:ext cx="787854" cy="246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>
                  <a:defRPr/>
                </a:pPr>
                <a:r>
                  <a:rPr lang="fr-FR" sz="750" b="1">
                    <a:solidFill>
                      <a:srgbClr val="DC007E"/>
                    </a:solidFill>
                    <a:effectLst>
                      <a:outerShdw blurRad="38100" dist="19050" dir="2700000" algn="tl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TRIMESTRE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399CC81F-80A3-4E04-B532-BA624AD976C0}"/>
                </a:ext>
              </a:extLst>
            </p:cNvPr>
            <p:cNvGrpSpPr/>
            <p:nvPr/>
          </p:nvGrpSpPr>
          <p:grpSpPr>
            <a:xfrm>
              <a:off x="141467" y="0"/>
              <a:ext cx="527077" cy="439613"/>
              <a:chOff x="0" y="0"/>
              <a:chExt cx="527077" cy="439613"/>
            </a:xfrm>
          </p:grpSpPr>
          <p:grpSp>
            <p:nvGrpSpPr>
              <p:cNvPr id="143" name="Groupe 142">
                <a:extLst>
                  <a:ext uri="{FF2B5EF4-FFF2-40B4-BE49-F238E27FC236}">
                    <a16:creationId xmlns:a16="http://schemas.microsoft.com/office/drawing/2014/main" id="{07E1FA08-93D0-4D20-AAB8-044CA9072DB5}"/>
                  </a:ext>
                </a:extLst>
              </p:cNvPr>
              <p:cNvGrpSpPr/>
              <p:nvPr/>
            </p:nvGrpSpPr>
            <p:grpSpPr>
              <a:xfrm>
                <a:off x="125564" y="50027"/>
                <a:ext cx="256582" cy="266631"/>
                <a:chOff x="0" y="0"/>
                <a:chExt cx="256582" cy="266631"/>
              </a:xfrm>
            </p:grpSpPr>
            <p:pic>
              <p:nvPicPr>
                <p:cNvPr id="150" name="Image 149">
                  <a:extLst>
                    <a:ext uri="{FF2B5EF4-FFF2-40B4-BE49-F238E27FC236}">
                      <a16:creationId xmlns:a16="http://schemas.microsoft.com/office/drawing/2014/main" id="{2953E9E9-8DD8-43E6-915D-C3AFC597D3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1" name="Image 150">
                  <a:extLst>
                    <a:ext uri="{FF2B5EF4-FFF2-40B4-BE49-F238E27FC236}">
                      <a16:creationId xmlns:a16="http://schemas.microsoft.com/office/drawing/2014/main" id="{8E53949A-C8AE-42E8-8C5B-49662E0E81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217" y="120581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2" name="Image 151">
                  <a:extLst>
                    <a:ext uri="{FF2B5EF4-FFF2-40B4-BE49-F238E27FC236}">
                      <a16:creationId xmlns:a16="http://schemas.microsoft.com/office/drawing/2014/main" id="{B3378750-68E2-4BFC-9C62-6F33B47E0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532" y="55266"/>
                  <a:ext cx="146050" cy="14605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144" name="Image 143">
                <a:extLst>
                  <a:ext uri="{FF2B5EF4-FFF2-40B4-BE49-F238E27FC236}">
                    <a16:creationId xmlns:a16="http://schemas.microsoft.com/office/drawing/2014/main" id="{DFEC9697-113D-4953-A766-D3EAA00AC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34" y="0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5" name="Image 144">
                <a:extLst>
                  <a:ext uri="{FF2B5EF4-FFF2-40B4-BE49-F238E27FC236}">
                    <a16:creationId xmlns:a16="http://schemas.microsoft.com/office/drawing/2014/main" id="{B8819C8F-09AB-4B6F-B88E-87295A198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1196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6" name="Image 145">
                <a:extLst>
                  <a:ext uri="{FF2B5EF4-FFF2-40B4-BE49-F238E27FC236}">
                    <a16:creationId xmlns:a16="http://schemas.microsoft.com/office/drawing/2014/main" id="{1DDFB3EE-2F00-4C74-9440-4DA0AF300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442" y="230587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7" name="Image 146">
                <a:extLst>
                  <a:ext uri="{FF2B5EF4-FFF2-40B4-BE49-F238E27FC236}">
                    <a16:creationId xmlns:a16="http://schemas.microsoft.com/office/drawing/2014/main" id="{D1C13381-DDB1-42BC-8A85-9C0029E62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83" y="218661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8" name="Image 147">
                <a:extLst>
                  <a:ext uri="{FF2B5EF4-FFF2-40B4-BE49-F238E27FC236}">
                    <a16:creationId xmlns:a16="http://schemas.microsoft.com/office/drawing/2014/main" id="{3BD919A8-1B27-42D2-AFD3-14856BD02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" y="294198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9" name="Image 148">
                <a:extLst>
                  <a:ext uri="{FF2B5EF4-FFF2-40B4-BE49-F238E27FC236}">
                    <a16:creationId xmlns:a16="http://schemas.microsoft.com/office/drawing/2014/main" id="{BF860139-958D-43B5-B708-2F8F35818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662" y="194807"/>
                <a:ext cx="145415" cy="1454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56" name="Non égal 155">
            <a:extLst>
              <a:ext uri="{FF2B5EF4-FFF2-40B4-BE49-F238E27FC236}">
                <a16:creationId xmlns:a16="http://schemas.microsoft.com/office/drawing/2014/main" id="{32341CD2-78F4-4279-BB79-3B8E0BB20226}"/>
              </a:ext>
            </a:extLst>
          </p:cNvPr>
          <p:cNvSpPr/>
          <p:nvPr/>
        </p:nvSpPr>
        <p:spPr>
          <a:xfrm>
            <a:off x="2440302" y="3404077"/>
            <a:ext cx="387368" cy="185273"/>
          </a:xfrm>
          <a:prstGeom prst="mathNotEqual">
            <a:avLst>
              <a:gd name="adj1" fmla="val 15294"/>
              <a:gd name="adj2" fmla="val 6600000"/>
              <a:gd name="adj3" fmla="val 117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ysClr val="windowText" lastClr="000000"/>
              </a:solidFill>
            </a:endParaRPr>
          </a:p>
        </p:txBody>
      </p: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506DFCB3-AFC1-4257-9B22-2E7DBB5DB80D}"/>
              </a:ext>
            </a:extLst>
          </p:cNvPr>
          <p:cNvGrpSpPr/>
          <p:nvPr/>
        </p:nvGrpSpPr>
        <p:grpSpPr>
          <a:xfrm>
            <a:off x="5848231" y="2627795"/>
            <a:ext cx="616604" cy="708177"/>
            <a:chOff x="-3400" y="0"/>
            <a:chExt cx="822139" cy="944345"/>
          </a:xfrm>
        </p:grpSpPr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7D352C85-5689-4FC6-BB72-A12387901ECB}"/>
                </a:ext>
              </a:extLst>
            </p:cNvPr>
            <p:cNvGrpSpPr/>
            <p:nvPr/>
          </p:nvGrpSpPr>
          <p:grpSpPr>
            <a:xfrm>
              <a:off x="-3400" y="0"/>
              <a:ext cx="822139" cy="944345"/>
              <a:chOff x="-3400" y="0"/>
              <a:chExt cx="822139" cy="944345"/>
            </a:xfrm>
          </p:grpSpPr>
          <p:grpSp>
            <p:nvGrpSpPr>
              <p:cNvPr id="161" name="Groupe 160">
                <a:extLst>
                  <a:ext uri="{FF2B5EF4-FFF2-40B4-BE49-F238E27FC236}">
                    <a16:creationId xmlns:a16="http://schemas.microsoft.com/office/drawing/2014/main" id="{3B96DEA8-8876-4C09-89A3-CC4AE3E7B192}"/>
                  </a:ext>
                </a:extLst>
              </p:cNvPr>
              <p:cNvGrpSpPr/>
              <p:nvPr/>
            </p:nvGrpSpPr>
            <p:grpSpPr>
              <a:xfrm>
                <a:off x="-3400" y="669406"/>
                <a:ext cx="822139" cy="274939"/>
                <a:chOff x="-3402" y="330953"/>
                <a:chExt cx="822618" cy="275031"/>
              </a:xfrm>
            </p:grpSpPr>
            <p:sp>
              <p:nvSpPr>
                <p:cNvPr id="173" name="Zone de texte 49">
                  <a:extLst>
                    <a:ext uri="{FF2B5EF4-FFF2-40B4-BE49-F238E27FC236}">
                      <a16:creationId xmlns:a16="http://schemas.microsoft.com/office/drawing/2014/main" id="{4D41ED25-3D69-4772-8DD5-907352632433}"/>
                    </a:ext>
                  </a:extLst>
                </p:cNvPr>
                <p:cNvSpPr txBox="1"/>
                <p:nvPr/>
              </p:nvSpPr>
              <p:spPr>
                <a:xfrm>
                  <a:off x="-3402" y="330953"/>
                  <a:ext cx="787854" cy="246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7030A0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Zone de texte 50">
                  <a:extLst>
                    <a:ext uri="{FF2B5EF4-FFF2-40B4-BE49-F238E27FC236}">
                      <a16:creationId xmlns:a16="http://schemas.microsoft.com/office/drawing/2014/main" id="{344E9160-7ED3-40BF-BF41-071866045D1D}"/>
                    </a:ext>
                  </a:extLst>
                </p:cNvPr>
                <p:cNvSpPr txBox="1"/>
                <p:nvPr/>
              </p:nvSpPr>
              <p:spPr>
                <a:xfrm rot="1418672">
                  <a:off x="31362" y="355349"/>
                  <a:ext cx="787854" cy="246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E15C37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Zone de texte 51">
                  <a:extLst>
                    <a:ext uri="{FF2B5EF4-FFF2-40B4-BE49-F238E27FC236}">
                      <a16:creationId xmlns:a16="http://schemas.microsoft.com/office/drawing/2014/main" id="{E7EC5275-1B5E-4921-AB8B-EED2B8A57E6A}"/>
                    </a:ext>
                  </a:extLst>
                </p:cNvPr>
                <p:cNvSpPr txBox="1"/>
                <p:nvPr/>
              </p:nvSpPr>
              <p:spPr>
                <a:xfrm rot="20231832">
                  <a:off x="12501" y="359651"/>
                  <a:ext cx="787854" cy="2463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ot="0" spcFirstLastPara="0" vert="horz" wrap="non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DC007E"/>
                      </a:solidFill>
                      <a:effectLst>
                        <a:outerShdw blurRad="38100" dist="19050" dir="2700000" algn="tl">
                          <a:prstClr val="black">
                            <a:alpha val="40000"/>
                          </a:prst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TRIMESTRE</a:t>
                  </a:r>
                  <a:endParaRPr lang="fr-FR" sz="9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" name="Groupe 161">
                <a:extLst>
                  <a:ext uri="{FF2B5EF4-FFF2-40B4-BE49-F238E27FC236}">
                    <a16:creationId xmlns:a16="http://schemas.microsoft.com/office/drawing/2014/main" id="{012BD7BA-8FDF-4664-B7E7-6C7FFEF7B172}"/>
                  </a:ext>
                </a:extLst>
              </p:cNvPr>
              <p:cNvGrpSpPr/>
              <p:nvPr/>
            </p:nvGrpSpPr>
            <p:grpSpPr>
              <a:xfrm>
                <a:off x="141467" y="0"/>
                <a:ext cx="527077" cy="439613"/>
                <a:chOff x="0" y="0"/>
                <a:chExt cx="527077" cy="439613"/>
              </a:xfrm>
            </p:grpSpPr>
            <p:grpSp>
              <p:nvGrpSpPr>
                <p:cNvPr id="163" name="Groupe 162">
                  <a:extLst>
                    <a:ext uri="{FF2B5EF4-FFF2-40B4-BE49-F238E27FC236}">
                      <a16:creationId xmlns:a16="http://schemas.microsoft.com/office/drawing/2014/main" id="{5A201569-A870-40A5-8358-EFD47B539817}"/>
                    </a:ext>
                  </a:extLst>
                </p:cNvPr>
                <p:cNvGrpSpPr/>
                <p:nvPr/>
              </p:nvGrpSpPr>
              <p:grpSpPr>
                <a:xfrm>
                  <a:off x="125564" y="50027"/>
                  <a:ext cx="256582" cy="266631"/>
                  <a:chOff x="0" y="0"/>
                  <a:chExt cx="256582" cy="266631"/>
                </a:xfrm>
              </p:grpSpPr>
              <p:pic>
                <p:nvPicPr>
                  <p:cNvPr id="170" name="Image 169">
                    <a:extLst>
                      <a:ext uri="{FF2B5EF4-FFF2-40B4-BE49-F238E27FC236}">
                        <a16:creationId xmlns:a16="http://schemas.microsoft.com/office/drawing/2014/main" id="{F44C2717-E74E-4385-BF6E-46FDDF01AF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71" name="Image 170">
                    <a:extLst>
                      <a:ext uri="{FF2B5EF4-FFF2-40B4-BE49-F238E27FC236}">
                        <a16:creationId xmlns:a16="http://schemas.microsoft.com/office/drawing/2014/main" id="{94600C6C-503F-49EB-AEAF-A4E0371E12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217" y="120581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72" name="Image 171">
                    <a:extLst>
                      <a:ext uri="{FF2B5EF4-FFF2-40B4-BE49-F238E27FC236}">
                        <a16:creationId xmlns:a16="http://schemas.microsoft.com/office/drawing/2014/main" id="{D2960C5F-F818-469E-8D82-F3AA0DA4E7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0532" y="55266"/>
                    <a:ext cx="146050" cy="14605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  <p:pic>
              <p:nvPicPr>
                <p:cNvPr id="164" name="Image 163">
                  <a:extLst>
                    <a:ext uri="{FF2B5EF4-FFF2-40B4-BE49-F238E27FC236}">
                      <a16:creationId xmlns:a16="http://schemas.microsoft.com/office/drawing/2014/main" id="{B00ED678-7918-4D05-A022-1B2B20CE38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734" y="0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5" name="Image 164">
                  <a:extLst>
                    <a:ext uri="{FF2B5EF4-FFF2-40B4-BE49-F238E27FC236}">
                      <a16:creationId xmlns:a16="http://schemas.microsoft.com/office/drawing/2014/main" id="{6FAB7F99-FE84-4E5C-8AB2-A0B41C27CA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31196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6" name="Image 165">
                  <a:extLst>
                    <a:ext uri="{FF2B5EF4-FFF2-40B4-BE49-F238E27FC236}">
                      <a16:creationId xmlns:a16="http://schemas.microsoft.com/office/drawing/2014/main" id="{3C4274D8-3D64-4D95-AFFE-0577607CE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4442" y="230587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7" name="Image 166">
                  <a:extLst>
                    <a:ext uri="{FF2B5EF4-FFF2-40B4-BE49-F238E27FC236}">
                      <a16:creationId xmlns:a16="http://schemas.microsoft.com/office/drawing/2014/main" id="{38FAE2B1-A5D1-4761-8B8C-3FFC89C30D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83" y="218661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8" name="Image 167">
                  <a:extLst>
                    <a:ext uri="{FF2B5EF4-FFF2-40B4-BE49-F238E27FC236}">
                      <a16:creationId xmlns:a16="http://schemas.microsoft.com/office/drawing/2014/main" id="{F3BB6A28-1CBF-4EBC-BE18-875A88E293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880" y="294198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9" name="Image 168">
                  <a:extLst>
                    <a:ext uri="{FF2B5EF4-FFF2-40B4-BE49-F238E27FC236}">
                      <a16:creationId xmlns:a16="http://schemas.microsoft.com/office/drawing/2014/main" id="{B6587405-3D9F-448B-B16F-232B39FAC3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662" y="194807"/>
                  <a:ext cx="145415" cy="14541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160" name="Est égal à 159">
              <a:extLst>
                <a:ext uri="{FF2B5EF4-FFF2-40B4-BE49-F238E27FC236}">
                  <a16:creationId xmlns:a16="http://schemas.microsoft.com/office/drawing/2014/main" id="{54B2F37C-88B1-4CC0-9AC1-3D8AD4DBA934}"/>
                </a:ext>
              </a:extLst>
            </p:cNvPr>
            <p:cNvSpPr/>
            <p:nvPr/>
          </p:nvSpPr>
          <p:spPr>
            <a:xfrm>
              <a:off x="302149" y="478734"/>
              <a:ext cx="240208" cy="151075"/>
            </a:xfrm>
            <a:prstGeom prst="mathEqual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7348D28C-A9B5-4EDB-9DC7-CE8405B6DEFF}"/>
              </a:ext>
            </a:extLst>
          </p:cNvPr>
          <p:cNvCxnSpPr>
            <a:cxnSpLocks/>
          </p:cNvCxnSpPr>
          <p:nvPr/>
        </p:nvCxnSpPr>
        <p:spPr>
          <a:xfrm flipH="1">
            <a:off x="5235071" y="3261362"/>
            <a:ext cx="1311" cy="159929"/>
          </a:xfrm>
          <a:prstGeom prst="straightConnector1">
            <a:avLst/>
          </a:prstGeom>
          <a:ln w="57150">
            <a:solidFill>
              <a:srgbClr val="0085AC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>
            <a:extLst>
              <a:ext uri="{FF2B5EF4-FFF2-40B4-BE49-F238E27FC236}">
                <a16:creationId xmlns:a16="http://schemas.microsoft.com/office/drawing/2014/main" id="{BFF4FAC6-8620-418B-B581-C7CB9F1009AD}"/>
              </a:ext>
            </a:extLst>
          </p:cNvPr>
          <p:cNvCxnSpPr>
            <a:cxnSpLocks/>
          </p:cNvCxnSpPr>
          <p:nvPr/>
        </p:nvCxnSpPr>
        <p:spPr>
          <a:xfrm flipH="1">
            <a:off x="5235071" y="3666697"/>
            <a:ext cx="1311" cy="159929"/>
          </a:xfrm>
          <a:prstGeom prst="straightConnector1">
            <a:avLst/>
          </a:prstGeom>
          <a:ln w="57150">
            <a:solidFill>
              <a:srgbClr val="0085AC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52B65C6F-1866-4D4D-9925-3A74F21D756E}"/>
              </a:ext>
            </a:extLst>
          </p:cNvPr>
          <p:cNvCxnSpPr/>
          <p:nvPr/>
        </p:nvCxnSpPr>
        <p:spPr>
          <a:xfrm>
            <a:off x="6580922" y="3986535"/>
            <a:ext cx="1386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Graphique 185" descr="Calculatrice contour">
            <a:extLst>
              <a:ext uri="{FF2B5EF4-FFF2-40B4-BE49-F238E27FC236}">
                <a16:creationId xmlns:a16="http://schemas.microsoft.com/office/drawing/2014/main" id="{2BEC9175-F767-4F4E-B749-5FE766074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6959" y="3363330"/>
            <a:ext cx="442516" cy="442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0025305F-BF21-409B-B8E9-B2EEA7E1B7A0}"/>
              </a:ext>
            </a:extLst>
          </p:cNvPr>
          <p:cNvCxnSpPr>
            <a:cxnSpLocks/>
          </p:cNvCxnSpPr>
          <p:nvPr/>
        </p:nvCxnSpPr>
        <p:spPr>
          <a:xfrm flipV="1">
            <a:off x="6256773" y="2991568"/>
            <a:ext cx="418347" cy="2675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FE1E08B4-7007-44C1-9BE1-650375F6BC7A}"/>
              </a:ext>
            </a:extLst>
          </p:cNvPr>
          <p:cNvCxnSpPr>
            <a:cxnSpLocks/>
            <a:stCxn id="94" idx="3"/>
          </p:cNvCxnSpPr>
          <p:nvPr/>
        </p:nvCxnSpPr>
        <p:spPr>
          <a:xfrm flipV="1">
            <a:off x="6184414" y="3897841"/>
            <a:ext cx="396509" cy="5341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ZoneTexte 194">
            <a:extLst>
              <a:ext uri="{FF2B5EF4-FFF2-40B4-BE49-F238E27FC236}">
                <a16:creationId xmlns:a16="http://schemas.microsoft.com/office/drawing/2014/main" id="{BD8C0C96-BAE4-4A5C-9626-1CB6A97977C2}"/>
              </a:ext>
            </a:extLst>
          </p:cNvPr>
          <p:cNvSpPr txBox="1"/>
          <p:nvPr/>
        </p:nvSpPr>
        <p:spPr>
          <a:xfrm>
            <a:off x="8290502" y="4036053"/>
            <a:ext cx="59183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>
                <a:solidFill>
                  <a:sysClr val="windowText" lastClr="000000"/>
                </a:solidFill>
              </a:rPr>
              <a:t>Réversible</a:t>
            </a:r>
          </a:p>
        </p:txBody>
      </p:sp>
      <p:sp>
        <p:nvSpPr>
          <p:cNvPr id="196" name="Accolade fermante 195">
            <a:extLst>
              <a:ext uri="{FF2B5EF4-FFF2-40B4-BE49-F238E27FC236}">
                <a16:creationId xmlns:a16="http://schemas.microsoft.com/office/drawing/2014/main" id="{C91C8449-904F-46B4-B98C-17C0127AB022}"/>
              </a:ext>
            </a:extLst>
          </p:cNvPr>
          <p:cNvSpPr/>
          <p:nvPr/>
        </p:nvSpPr>
        <p:spPr>
          <a:xfrm>
            <a:off x="7999031" y="3324104"/>
            <a:ext cx="233450" cy="1191068"/>
          </a:xfrm>
          <a:prstGeom prst="rightBrace">
            <a:avLst>
              <a:gd name="adj1" fmla="val 8333"/>
              <a:gd name="adj2" fmla="val 50426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ysClr val="windowText" lastClr="000000"/>
              </a:solidFill>
            </a:endParaRPr>
          </a:p>
        </p:txBody>
      </p:sp>
      <p:pic>
        <p:nvPicPr>
          <p:cNvPr id="198" name="Graphique 197" descr="Déverrouiller contour">
            <a:extLst>
              <a:ext uri="{FF2B5EF4-FFF2-40B4-BE49-F238E27FC236}">
                <a16:creationId xmlns:a16="http://schemas.microsoft.com/office/drawing/2014/main" id="{71CE5A6F-1016-47B5-9E71-277F3C791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489" y="3989282"/>
            <a:ext cx="407938" cy="407938"/>
          </a:xfrm>
          <a:prstGeom prst="rect">
            <a:avLst/>
          </a:prstGeom>
        </p:spPr>
      </p:pic>
      <p:pic>
        <p:nvPicPr>
          <p:cNvPr id="200" name="Graphique 199" descr="Verrou avec un remplissage uni">
            <a:extLst>
              <a:ext uri="{FF2B5EF4-FFF2-40B4-BE49-F238E27FC236}">
                <a16:creationId xmlns:a16="http://schemas.microsoft.com/office/drawing/2014/main" id="{98EF0BF8-A08C-409B-BB31-6488A31D20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3457" y="3195687"/>
            <a:ext cx="342900" cy="3429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63BB2B7-52C8-4874-8494-027B61E8124F}"/>
              </a:ext>
            </a:extLst>
          </p:cNvPr>
          <p:cNvSpPr txBox="1"/>
          <p:nvPr/>
        </p:nvSpPr>
        <p:spPr>
          <a:xfrm>
            <a:off x="8118861" y="3359039"/>
            <a:ext cx="699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50" b="1">
                <a:solidFill>
                  <a:srgbClr val="C00000"/>
                </a:solidFill>
              </a:rPr>
              <a:t>Exclusions</a:t>
            </a:r>
          </a:p>
          <a:p>
            <a:pPr algn="ctr"/>
            <a:r>
              <a:rPr lang="fr-FR" sz="750">
                <a:solidFill>
                  <a:srgbClr val="C00000"/>
                </a:solidFill>
              </a:rPr>
              <a:t>Majorations</a:t>
            </a:r>
          </a:p>
          <a:p>
            <a:pPr algn="ctr"/>
            <a:r>
              <a:rPr lang="fr-FR" sz="750">
                <a:solidFill>
                  <a:srgbClr val="C00000"/>
                </a:solidFill>
              </a:rPr>
              <a:t>Suppléments</a:t>
            </a:r>
          </a:p>
          <a:p>
            <a:pPr algn="ctr"/>
            <a:r>
              <a:rPr lang="fr-FR" sz="750">
                <a:solidFill>
                  <a:srgbClr val="C00000"/>
                </a:solidFill>
              </a:rPr>
              <a:t>Accessoires</a:t>
            </a:r>
          </a:p>
        </p:txBody>
      </p: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C78B1649-2B3C-4CA1-B86D-62958E59F326}"/>
              </a:ext>
            </a:extLst>
          </p:cNvPr>
          <p:cNvCxnSpPr>
            <a:cxnSpLocks/>
          </p:cNvCxnSpPr>
          <p:nvPr/>
        </p:nvCxnSpPr>
        <p:spPr>
          <a:xfrm flipH="1">
            <a:off x="5235071" y="4093034"/>
            <a:ext cx="1311" cy="159929"/>
          </a:xfrm>
          <a:prstGeom prst="straightConnector1">
            <a:avLst/>
          </a:prstGeom>
          <a:ln w="57150">
            <a:solidFill>
              <a:srgbClr val="0085AC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 : en angle 201">
            <a:extLst>
              <a:ext uri="{FF2B5EF4-FFF2-40B4-BE49-F238E27FC236}">
                <a16:creationId xmlns:a16="http://schemas.microsoft.com/office/drawing/2014/main" id="{2BE29C1C-B4EF-45CB-A784-CBA3ABB5A393}"/>
              </a:ext>
            </a:extLst>
          </p:cNvPr>
          <p:cNvCxnSpPr>
            <a:cxnSpLocks/>
            <a:stCxn id="90" idx="2"/>
            <a:endCxn id="95" idx="1"/>
          </p:cNvCxnSpPr>
          <p:nvPr/>
        </p:nvCxnSpPr>
        <p:spPr>
          <a:xfrm rot="16200000" flipH="1">
            <a:off x="3202417" y="3302024"/>
            <a:ext cx="1086317" cy="1059356"/>
          </a:xfrm>
          <a:prstGeom prst="bentConnector2">
            <a:avLst/>
          </a:prstGeom>
          <a:ln w="57150">
            <a:solidFill>
              <a:schemeClr val="accent2"/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91EA7E89-BBB9-4B1B-87E6-8A321711FBF1}"/>
              </a:ext>
            </a:extLst>
          </p:cNvPr>
          <p:cNvSpPr txBox="1"/>
          <p:nvPr/>
        </p:nvSpPr>
        <p:spPr>
          <a:xfrm rot="979242">
            <a:off x="7109676" y="1090871"/>
            <a:ext cx="14891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3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Applicable</a:t>
            </a:r>
          </a:p>
          <a:p>
            <a:pPr algn="ctr"/>
            <a:r>
              <a:rPr lang="fr-FR" sz="135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 régime de base</a:t>
            </a:r>
          </a:p>
        </p:txBody>
      </p:sp>
    </p:spTree>
    <p:extLst>
      <p:ext uri="{BB962C8B-B14F-4D97-AF65-F5344CB8AC3E}">
        <p14:creationId xmlns:p14="http://schemas.microsoft.com/office/powerpoint/2010/main" val="327882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193C0DB4-BBC1-4345-B6D9-92C638D8C237}"/>
              </a:ext>
            </a:extLst>
          </p:cNvPr>
          <p:cNvSpPr txBox="1"/>
          <p:nvPr/>
        </p:nvSpPr>
        <p:spPr>
          <a:xfrm>
            <a:off x="80989" y="3836188"/>
            <a:ext cx="8677470" cy="29960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 anchor="t">
            <a:noAutofit/>
          </a:bodyPr>
          <a:lstStyle/>
          <a:p>
            <a:pPr defTabSz="685800">
              <a:defRPr/>
            </a:pPr>
            <a:r>
              <a:rPr lang="fr-FR" sz="1350" b="1" dirty="0">
                <a:solidFill>
                  <a:srgbClr val="0085AC"/>
                </a:solidFill>
                <a:latin typeface="Calibri" panose="020F0502020204030204"/>
              </a:rPr>
              <a:t>Impacts sur l’Agirc-Arrco : automatiques </a:t>
            </a:r>
            <a:endParaRPr lang="en-US" sz="1350" dirty="0">
              <a:solidFill>
                <a:srgbClr val="0085AC"/>
              </a:solidFill>
              <a:latin typeface="Calibri" panose="020F0502020204030204"/>
            </a:endParaRPr>
          </a:p>
        </p:txBody>
      </p:sp>
      <p:graphicFrame>
        <p:nvGraphicFramePr>
          <p:cNvPr id="36" name="Tableau 16">
            <a:extLst>
              <a:ext uri="{FF2B5EF4-FFF2-40B4-BE49-F238E27FC236}">
                <a16:creationId xmlns:a16="http://schemas.microsoft.com/office/drawing/2014/main" id="{4D42B611-1EAF-4C6E-ACD3-5A993FA784AD}"/>
              </a:ext>
            </a:extLst>
          </p:cNvPr>
          <p:cNvGraphicFramePr>
            <a:graphicFrameLocks noGrp="1"/>
          </p:cNvGraphicFramePr>
          <p:nvPr/>
        </p:nvGraphicFramePr>
        <p:xfrm>
          <a:off x="80989" y="833031"/>
          <a:ext cx="2883883" cy="331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883">
                  <a:extLst>
                    <a:ext uri="{9D8B030D-6E8A-4147-A177-3AD203B41FA5}">
                      <a16:colId xmlns:a16="http://schemas.microsoft.com/office/drawing/2014/main" val="346128148"/>
                    </a:ext>
                  </a:extLst>
                </a:gridCol>
              </a:tblGrid>
              <a:tr h="33167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85AC"/>
                          </a:solidFill>
                        </a:rPr>
                        <a:t>Présentation de la mesure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209242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152FF4E4-55C3-4DB6-A8DA-CF37984DCBB3}"/>
              </a:ext>
            </a:extLst>
          </p:cNvPr>
          <p:cNvGrpSpPr/>
          <p:nvPr/>
        </p:nvGrpSpPr>
        <p:grpSpPr>
          <a:xfrm>
            <a:off x="242455" y="1129125"/>
            <a:ext cx="8366240" cy="2427389"/>
            <a:chOff x="522959" y="2036361"/>
            <a:chExt cx="11154986" cy="32365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99E9B9-25BD-4557-B8B1-875239A1E2CF}"/>
                </a:ext>
              </a:extLst>
            </p:cNvPr>
            <p:cNvSpPr/>
            <p:nvPr/>
          </p:nvSpPr>
          <p:spPr>
            <a:xfrm>
              <a:off x="3008331" y="2036361"/>
              <a:ext cx="4309445" cy="372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1350" b="1">
                  <a:solidFill>
                    <a:srgbClr val="0085AC"/>
                  </a:solidFill>
                  <a:latin typeface="Calibri" panose="020F0502020204030204"/>
                </a:rPr>
                <a:t>Avant la réforme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443468E-16D0-4A18-AA4C-5D0FB3A5045F}"/>
                </a:ext>
              </a:extLst>
            </p:cNvPr>
            <p:cNvSpPr/>
            <p:nvPr/>
          </p:nvSpPr>
          <p:spPr>
            <a:xfrm>
              <a:off x="7366133" y="2036362"/>
              <a:ext cx="4309445" cy="3729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1350" b="1">
                  <a:solidFill>
                    <a:srgbClr val="0085AC"/>
                  </a:solidFill>
                  <a:latin typeface="Calibri" panose="020F0502020204030204"/>
                </a:rPr>
                <a:t>Après la réforme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B1070380-6643-49DA-89D7-D755C70B6E6A}"/>
                </a:ext>
              </a:extLst>
            </p:cNvPr>
            <p:cNvGrpSpPr/>
            <p:nvPr/>
          </p:nvGrpSpPr>
          <p:grpSpPr>
            <a:xfrm>
              <a:off x="522959" y="2990892"/>
              <a:ext cx="11152619" cy="523005"/>
              <a:chOff x="522959" y="2990892"/>
              <a:chExt cx="11152619" cy="52300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E0059A-C5AC-45A1-939E-CCED6CC67593}"/>
                  </a:ext>
                </a:extLst>
              </p:cNvPr>
              <p:cNvSpPr/>
              <p:nvPr/>
            </p:nvSpPr>
            <p:spPr>
              <a:xfrm>
                <a:off x="7366132" y="2995102"/>
                <a:ext cx="4309446" cy="5187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200" b="1">
                    <a:solidFill>
                      <a:srgbClr val="DC007E"/>
                    </a:solidFill>
                    <a:latin typeface="Calibri" panose="020F0502020204030204"/>
                  </a:rPr>
                  <a:t>A définir par décret</a:t>
                </a:r>
                <a:endParaRPr lang="fr-FR" sz="1200">
                  <a:solidFill>
                    <a:srgbClr val="0085AC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1EB8C13-1284-4A94-AE25-02AADFC60131}"/>
                  </a:ext>
                </a:extLst>
              </p:cNvPr>
              <p:cNvSpPr/>
              <p:nvPr/>
            </p:nvSpPr>
            <p:spPr>
              <a:xfrm>
                <a:off x="3008329" y="2993922"/>
                <a:ext cx="4309446" cy="5187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200" b="1">
                    <a:solidFill>
                      <a:srgbClr val="0085AC"/>
                    </a:solidFill>
                    <a:latin typeface="Calibri" panose="020F0502020204030204"/>
                  </a:rPr>
                  <a:t>60 ans</a:t>
                </a:r>
              </a:p>
              <a:p>
                <a:pPr algn="ctr" defTabSz="685800">
                  <a:defRPr/>
                </a:pPr>
                <a:r>
                  <a:rPr lang="fr-FR" sz="1200">
                    <a:solidFill>
                      <a:srgbClr val="0085AC"/>
                    </a:solidFill>
                    <a:latin typeface="Calibri" panose="020F0502020204030204"/>
                  </a:rPr>
                  <a:t>(âge légal - 2 ans)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B3766DB-4D55-4799-8D46-D252AB0713FC}"/>
                  </a:ext>
                </a:extLst>
              </p:cNvPr>
              <p:cNvSpPr/>
              <p:nvPr/>
            </p:nvSpPr>
            <p:spPr>
              <a:xfrm>
                <a:off x="522959" y="2990892"/>
                <a:ext cx="2435364" cy="51879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fr-FR" sz="1050" b="1">
                    <a:solidFill>
                      <a:srgbClr val="FFFFFF"/>
                    </a:solidFill>
                    <a:latin typeface="Calibri" panose="020F0502020204030204"/>
                  </a:rPr>
                  <a:t>Âge d’ouverture</a:t>
                </a:r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12B7241-5310-41B8-BAD8-4414F74BA6A8}"/>
                </a:ext>
              </a:extLst>
            </p:cNvPr>
            <p:cNvGrpSpPr/>
            <p:nvPr/>
          </p:nvGrpSpPr>
          <p:grpSpPr>
            <a:xfrm>
              <a:off x="522959" y="4569218"/>
              <a:ext cx="11152619" cy="703661"/>
              <a:chOff x="522959" y="5026418"/>
              <a:chExt cx="11152619" cy="70366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D1F650-CD08-448F-85E8-A23D2C13A00E}"/>
                  </a:ext>
                </a:extLst>
              </p:cNvPr>
              <p:cNvSpPr/>
              <p:nvPr/>
            </p:nvSpPr>
            <p:spPr>
              <a:xfrm>
                <a:off x="7366132" y="5033501"/>
                <a:ext cx="4309446" cy="6965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050">
                    <a:solidFill>
                      <a:srgbClr val="008A3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Maintien du droit à la retraite pour inaptitude</a:t>
                </a:r>
                <a:endParaRPr lang="fr-FR" sz="1050">
                  <a:solidFill>
                    <a:srgbClr val="008A3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DD04A0E-0878-4518-92F8-303D51FDBDA0}"/>
                  </a:ext>
                </a:extLst>
              </p:cNvPr>
              <p:cNvSpPr/>
              <p:nvPr/>
            </p:nvSpPr>
            <p:spPr>
              <a:xfrm>
                <a:off x="3008329" y="5033501"/>
                <a:ext cx="4309446" cy="6965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050">
                    <a:solidFill>
                      <a:srgbClr val="E401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Perte du statut d’invalide pour le bénéficiaire de la retraite progressive</a:t>
                </a:r>
                <a:endParaRPr lang="fr-FR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36725D6-98F3-4BF1-8F9A-2688EC78BE42}"/>
                  </a:ext>
                </a:extLst>
              </p:cNvPr>
              <p:cNvSpPr/>
              <p:nvPr/>
            </p:nvSpPr>
            <p:spPr>
              <a:xfrm>
                <a:off x="522959" y="5026418"/>
                <a:ext cx="2435364" cy="69657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fr-FR" sz="1050" b="1">
                    <a:solidFill>
                      <a:srgbClr val="FFFFFF"/>
                    </a:solidFill>
                    <a:latin typeface="Calibri" panose="020F0502020204030204"/>
                  </a:rPr>
                  <a:t>Articulation entre la retraite progressive et la retraite pour inaptitude</a:t>
                </a:r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48B0FAE8-FED9-4E88-8275-8A99B6F72D5E}"/>
                </a:ext>
              </a:extLst>
            </p:cNvPr>
            <p:cNvGrpSpPr/>
            <p:nvPr/>
          </p:nvGrpSpPr>
          <p:grpSpPr>
            <a:xfrm>
              <a:off x="522959" y="3528324"/>
              <a:ext cx="11154986" cy="1021913"/>
              <a:chOff x="522959" y="3985524"/>
              <a:chExt cx="11154986" cy="102191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CC54C66-E1E8-4310-A1AA-0F982EB6B57B}"/>
                  </a:ext>
                </a:extLst>
              </p:cNvPr>
              <p:cNvSpPr/>
              <p:nvPr/>
            </p:nvSpPr>
            <p:spPr>
              <a:xfrm>
                <a:off x="7368499" y="3986327"/>
                <a:ext cx="4309446" cy="1021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350" b="1">
                    <a:solidFill>
                      <a:srgbClr val="008A3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NON</a:t>
                </a:r>
              </a:p>
              <a:p>
                <a:pPr algn="ctr" defTabSz="685800">
                  <a:defRPr/>
                </a:pPr>
                <a:r>
                  <a:rPr lang="fr-FR" sz="1050">
                    <a:solidFill>
                      <a:srgbClr val="0085AC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(sauf</a:t>
                </a:r>
                <a:r>
                  <a:rPr lang="fr-FR" sz="1200">
                    <a:solidFill>
                      <a:srgbClr val="0085AC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050">
                    <a:solidFill>
                      <a:srgbClr val="0085AC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incompatibilité de la quotité de travail souhaitée avec l’activité économique de l’entreprise)</a:t>
                </a:r>
              </a:p>
              <a:p>
                <a:pPr algn="ctr" defTabSz="685800">
                  <a:defRPr/>
                </a:pPr>
                <a:r>
                  <a:rPr lang="fr-FR" sz="1050">
                    <a:solidFill>
                      <a:srgbClr val="0085AC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Le refus de l’employeur doit être motivé</a:t>
                </a:r>
                <a:endParaRPr lang="fr-FR" sz="1350">
                  <a:solidFill>
                    <a:srgbClr val="0085AC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37EB8A-A7FD-46D1-BF14-7395FABDA088}"/>
                  </a:ext>
                </a:extLst>
              </p:cNvPr>
              <p:cNvSpPr/>
              <p:nvPr/>
            </p:nvSpPr>
            <p:spPr>
              <a:xfrm>
                <a:off x="3010299" y="3986326"/>
                <a:ext cx="4309446" cy="10211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fr-FR" sz="1350" b="1">
                    <a:solidFill>
                      <a:srgbClr val="E401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OUI</a:t>
                </a:r>
                <a:endParaRPr lang="fr-FR" sz="105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93DC247-16DD-4AD6-B6A7-5E43A3435293}"/>
                  </a:ext>
                </a:extLst>
              </p:cNvPr>
              <p:cNvSpPr/>
              <p:nvPr/>
            </p:nvSpPr>
            <p:spPr>
              <a:xfrm>
                <a:off x="522959" y="3985524"/>
                <a:ext cx="2435364" cy="102111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fr-FR" sz="1050" b="1">
                    <a:solidFill>
                      <a:srgbClr val="FFFFFF"/>
                    </a:solidFill>
                    <a:latin typeface="Calibri" panose="020F0502020204030204"/>
                  </a:rPr>
                  <a:t>Accord nécessaire de l’employeur pour un passage à temps partiel</a:t>
                </a: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AB8BC0A5-0831-4333-8423-BBF0816EECBF}"/>
                </a:ext>
              </a:extLst>
            </p:cNvPr>
            <p:cNvGrpSpPr/>
            <p:nvPr/>
          </p:nvGrpSpPr>
          <p:grpSpPr>
            <a:xfrm>
              <a:off x="522959" y="2448129"/>
              <a:ext cx="11152619" cy="537106"/>
              <a:chOff x="522959" y="2448129"/>
              <a:chExt cx="11152619" cy="53710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A71134D-39BA-4E50-B9C5-AC531DE1D20B}"/>
                  </a:ext>
                </a:extLst>
              </p:cNvPr>
              <p:cNvSpPr/>
              <p:nvPr/>
            </p:nvSpPr>
            <p:spPr>
              <a:xfrm>
                <a:off x="7366132" y="2448129"/>
                <a:ext cx="4309446" cy="5187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43C21D-357A-4415-B821-ED5CFA0F5075}"/>
                  </a:ext>
                </a:extLst>
              </p:cNvPr>
              <p:cNvSpPr/>
              <p:nvPr/>
            </p:nvSpPr>
            <p:spPr>
              <a:xfrm>
                <a:off x="3008329" y="2457653"/>
                <a:ext cx="4309446" cy="5187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254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fr-FR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22E3BD-3FBB-47AC-A220-C0A15E8808A9}"/>
                  </a:ext>
                </a:extLst>
              </p:cNvPr>
              <p:cNvSpPr/>
              <p:nvPr/>
            </p:nvSpPr>
            <p:spPr>
              <a:xfrm>
                <a:off x="522959" y="2452628"/>
                <a:ext cx="2435364" cy="51879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fr-FR" sz="1050" b="1">
                    <a:solidFill>
                      <a:srgbClr val="FFFFFF"/>
                    </a:solidFill>
                    <a:latin typeface="Calibri" panose="020F0502020204030204"/>
                  </a:rPr>
                  <a:t>Dispositif ouvert à l’ensemble des  assurés</a:t>
                </a:r>
              </a:p>
            </p:txBody>
          </p:sp>
          <p:sp>
            <p:nvSpPr>
              <p:cNvPr id="45" name="Zone de texte 139">
                <a:extLst>
                  <a:ext uri="{FF2B5EF4-FFF2-40B4-BE49-F238E27FC236}">
                    <a16:creationId xmlns:a16="http://schemas.microsoft.com/office/drawing/2014/main" id="{3DCC5DA7-D3DE-40FE-AB8F-A843D785C45F}"/>
                  </a:ext>
                </a:extLst>
              </p:cNvPr>
              <p:cNvSpPr txBox="1"/>
              <p:nvPr/>
            </p:nvSpPr>
            <p:spPr>
              <a:xfrm>
                <a:off x="4618524" y="2585125"/>
                <a:ext cx="260542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r>
                  <a:rPr lang="fr-FR" sz="1050">
                    <a:solidFill>
                      <a:srgbClr val="E4017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Les fonctionnaires sont exclus</a:t>
                </a:r>
                <a:endParaRPr lang="fr-FR" sz="9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Zone de texte 140">
                <a:extLst>
                  <a:ext uri="{FF2B5EF4-FFF2-40B4-BE49-F238E27FC236}">
                    <a16:creationId xmlns:a16="http://schemas.microsoft.com/office/drawing/2014/main" id="{15C41236-1619-4044-9FD1-987E9F8FF1AE}"/>
                  </a:ext>
                </a:extLst>
              </p:cNvPr>
              <p:cNvSpPr txBox="1"/>
              <p:nvPr/>
            </p:nvSpPr>
            <p:spPr>
              <a:xfrm>
                <a:off x="8834143" y="2501385"/>
                <a:ext cx="2769906" cy="278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r>
                  <a:rPr lang="fr-FR" sz="1050">
                    <a:solidFill>
                      <a:srgbClr val="008A3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Intégration des f</a:t>
                </a:r>
                <a:r>
                  <a:rPr lang="fr-FR" sz="1050">
                    <a:solidFill>
                      <a:srgbClr val="008A3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onctionnaires et de certaines professions libérales</a:t>
                </a:r>
                <a:endParaRPr lang="fr-FR" sz="900">
                  <a:solidFill>
                    <a:srgbClr val="008A3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07494F1-914A-44D2-8E07-6E89DD92EBB8}"/>
                  </a:ext>
                </a:extLst>
              </p:cNvPr>
              <p:cNvSpPr/>
              <p:nvPr/>
            </p:nvSpPr>
            <p:spPr>
              <a:xfrm>
                <a:off x="8014670" y="2540138"/>
                <a:ext cx="6665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1350" b="1">
                    <a:ln w="0"/>
                    <a:solidFill>
                      <a:srgbClr val="008A3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OUI</a:t>
                </a:r>
                <a:endParaRPr lang="fr-FR" sz="3600" b="1">
                  <a:ln w="0"/>
                  <a:solidFill>
                    <a:srgbClr val="008A3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115CFE-306B-4CCF-B017-7D452FC2F1AA}"/>
                  </a:ext>
                </a:extLst>
              </p:cNvPr>
              <p:cNvSpPr/>
              <p:nvPr/>
            </p:nvSpPr>
            <p:spPr>
              <a:xfrm>
                <a:off x="3942531" y="2551648"/>
                <a:ext cx="6441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1350" b="1">
                    <a:ln w="0"/>
                    <a:solidFill>
                      <a:srgbClr val="DC007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NON</a:t>
                </a:r>
                <a:endParaRPr lang="fr-FR" sz="3600" b="1">
                  <a:ln w="0"/>
                  <a:solidFill>
                    <a:srgbClr val="DC007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15" name="Titre 14">
            <a:extLst>
              <a:ext uri="{FF2B5EF4-FFF2-40B4-BE49-F238E27FC236}">
                <a16:creationId xmlns:a16="http://schemas.microsoft.com/office/drawing/2014/main" id="{7711532E-DB64-4226-B896-E2EC97FD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noProof="0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La retraite progressive</a:t>
            </a:r>
            <a:endParaRPr lang="fr-FR" sz="2400" b="1" dirty="0">
              <a:solidFill>
                <a:srgbClr val="18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3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0075C-B6BD-41FA-A968-DF11584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506" y="1863321"/>
            <a:ext cx="6611938" cy="708429"/>
          </a:xfrm>
        </p:spPr>
        <p:txBody>
          <a:bodyPr/>
          <a:lstStyle/>
          <a:p>
            <a:r>
              <a:rPr lang="fr-FR" dirty="0"/>
              <a:t>Et pour le régime Agirc-Arrco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AE1B77-5AE5-4B72-A079-E76726CD80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20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56A35-83BE-4012-89FF-03F95D4C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/>
              <a:t>La négociation à venir des partenaires sociaux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44554C-1CCA-423D-AF55-83730620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5E656F8-99F2-4268-A305-2DB27E2D898B}"/>
              </a:ext>
            </a:extLst>
          </p:cNvPr>
          <p:cNvSpPr/>
          <p:nvPr/>
        </p:nvSpPr>
        <p:spPr>
          <a:xfrm>
            <a:off x="2490953" y="1227594"/>
            <a:ext cx="6231681" cy="1167876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pilotage du régime, suite aux projections des effets de la réforme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Valeur d’Acquisition du point, Valeur de Service du point, indice de soutenabilité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26081FA-3113-4651-8AAE-EC076DE9504F}"/>
              </a:ext>
            </a:extLst>
          </p:cNvPr>
          <p:cNvSpPr/>
          <p:nvPr/>
        </p:nvSpPr>
        <p:spPr>
          <a:xfrm>
            <a:off x="2490953" y="2536048"/>
            <a:ext cx="6231680" cy="1167876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coefficients de solidarité et majorants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Cohortes concernées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Progressivité 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88A6DA8-6975-4C7D-AEB4-28A8DD7C6836}"/>
              </a:ext>
            </a:extLst>
          </p:cNvPr>
          <p:cNvSpPr/>
          <p:nvPr/>
        </p:nvSpPr>
        <p:spPr>
          <a:xfrm>
            <a:off x="2490953" y="3930675"/>
            <a:ext cx="6231681" cy="1083502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cumul emploi retraite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Règles de calcul des droits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Règles de liquidation des droits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d’application ?</a:t>
            </a:r>
          </a:p>
        </p:txBody>
      </p:sp>
    </p:spTree>
    <p:extLst>
      <p:ext uri="{BB962C8B-B14F-4D97-AF65-F5344CB8AC3E}">
        <p14:creationId xmlns:p14="http://schemas.microsoft.com/office/powerpoint/2010/main" val="343796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7711532E-DB64-4226-B896-E2EC97FD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noProof="0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Les outils pour les salariés</a:t>
            </a:r>
            <a:endParaRPr lang="fr-FR" sz="2400" b="1" dirty="0">
              <a:solidFill>
                <a:srgbClr val="18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2422A4-7989-4A0A-9736-3955AA2C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4" y="452875"/>
            <a:ext cx="5400128" cy="23718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0D1A3B-2AC1-4EED-BB16-BAD3BCB69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24" y="3052291"/>
            <a:ext cx="2679679" cy="14079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9E80F6-9B42-440B-85B4-FD0F2B2DC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93" y="386368"/>
            <a:ext cx="3068440" cy="15967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D6399DD-46FB-4F45-A106-7C15583A2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769" y="2160948"/>
            <a:ext cx="2319951" cy="21790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CB1FF16-7FD7-49FD-A640-D4919574E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127" y="2854881"/>
            <a:ext cx="1665377" cy="18027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7C661A-9DCA-4A29-81C9-57D8D13358E5}"/>
              </a:ext>
            </a:extLst>
          </p:cNvPr>
          <p:cNvSpPr/>
          <p:nvPr/>
        </p:nvSpPr>
        <p:spPr>
          <a:xfrm>
            <a:off x="184316" y="4286615"/>
            <a:ext cx="2433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M@REL</a:t>
            </a:r>
          </a:p>
        </p:txBody>
      </p:sp>
      <p:pic>
        <p:nvPicPr>
          <p:cNvPr id="1028" name="Picture 4" descr="Mon compte retraite – Applications sur Google Play">
            <a:extLst>
              <a:ext uri="{FF2B5EF4-FFF2-40B4-BE49-F238E27FC236}">
                <a16:creationId xmlns:a16="http://schemas.microsoft.com/office/drawing/2014/main" id="{A702BBCA-67F3-4D67-988D-04633D12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25" y="2956002"/>
            <a:ext cx="1734623" cy="17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4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45591-6311-4983-A208-2C91CD04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00" y="2010438"/>
            <a:ext cx="6611938" cy="961362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Echanges</a:t>
            </a:r>
            <a:br>
              <a:rPr lang="fr-FR" sz="2800" dirty="0"/>
            </a:br>
            <a:r>
              <a:rPr lang="fr-FR" sz="2800" dirty="0"/>
              <a:t>Questions / réponses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6C5B-BEB0-4A0F-98F8-64986620F6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  <p:pic>
        <p:nvPicPr>
          <p:cNvPr id="6" name="Graphique 5" descr="Avis des clients avec un remplissage uni">
            <a:extLst>
              <a:ext uri="{FF2B5EF4-FFF2-40B4-BE49-F238E27FC236}">
                <a16:creationId xmlns:a16="http://schemas.microsoft.com/office/drawing/2014/main" id="{673DBB1F-2605-4DDA-A440-380694B2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726" y="346301"/>
            <a:ext cx="1242469" cy="12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DAB2F-5293-40B9-97A9-26DE955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010" y="2217535"/>
            <a:ext cx="6611938" cy="708429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Merci de votre attention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6574D0-7074-485A-9368-8A700C48F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30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15BFA-F3D4-49CE-AA1E-01C43FF3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30" y="1986336"/>
            <a:ext cx="6611938" cy="708429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fr-FR" dirty="0"/>
              <a:t>Loi de financement rectificative de la sécurité sociale pour 2023</a:t>
            </a:r>
            <a:br>
              <a:rPr kumimoji="0" lang="fr-FR" sz="3000" b="0" i="0" u="none" strike="noStrike" kern="1200" cap="none" spc="0" normalizeH="0" baseline="30000" noProof="0" dirty="0">
                <a:ln>
                  <a:noFill/>
                </a:ln>
                <a:solidFill>
                  <a:srgbClr val="3698B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E633E0-6BD2-4A69-B3C4-263A4A1CC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06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039D2-7A0A-4916-AFD1-3339469D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>
                <a:solidFill>
                  <a:srgbClr val="0085AC">
                    <a:lumMod val="75000"/>
                  </a:srgbClr>
                </a:solidFill>
                <a:latin typeface="CIDFont+F2"/>
                <a:ea typeface="+mn-ea"/>
                <a:cs typeface="+mn-cs"/>
              </a:rPr>
            </a:br>
            <a:br>
              <a:rPr lang="fr-FR" dirty="0">
                <a:solidFill>
                  <a:srgbClr val="0085AC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19" name="ZoneTexte 18">
            <a:hlinkClick r:id="rId3"/>
            <a:extLst>
              <a:ext uri="{FF2B5EF4-FFF2-40B4-BE49-F238E27FC236}">
                <a16:creationId xmlns:a16="http://schemas.microsoft.com/office/drawing/2014/main" id="{FF010B97-10FB-4F47-838B-3A8E5F658E30}"/>
              </a:ext>
            </a:extLst>
          </p:cNvPr>
          <p:cNvSpPr txBox="1"/>
          <p:nvPr/>
        </p:nvSpPr>
        <p:spPr>
          <a:xfrm>
            <a:off x="2127052" y="1955397"/>
            <a:ext cx="1412783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20/03/2023</a:t>
            </a:r>
          </a:p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Rejet motion de censure, loi adoptée et saisine conseil constitutionnel par le gouvernement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8FAB576-29C6-4DB4-B1E8-2A186F851EBC}"/>
              </a:ext>
            </a:extLst>
          </p:cNvPr>
          <p:cNvSpPr txBox="1"/>
          <p:nvPr/>
        </p:nvSpPr>
        <p:spPr>
          <a:xfrm>
            <a:off x="1080718" y="2575807"/>
            <a:ext cx="13163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23/01/2023</a:t>
            </a:r>
          </a:p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au</a:t>
            </a:r>
          </a:p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17/03/2023</a:t>
            </a:r>
          </a:p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Phase parlementaire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E8F1F5-622E-4DBC-9298-1C6C153CC5B7}"/>
              </a:ext>
            </a:extLst>
          </p:cNvPr>
          <p:cNvSpPr/>
          <p:nvPr/>
        </p:nvSpPr>
        <p:spPr>
          <a:xfrm>
            <a:off x="6841748" y="703537"/>
            <a:ext cx="1600200" cy="5539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21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01/09/2023</a:t>
            </a:r>
            <a:endParaRPr lang="fr-FR" sz="1050"/>
          </a:p>
          <a:p>
            <a:pPr algn="ctr"/>
            <a:r>
              <a:rPr lang="fr-FR" sz="1050"/>
              <a:t>Entrée en vigueur de </a:t>
            </a:r>
            <a:r>
              <a:rPr lang="fr-FR" sz="900"/>
              <a:t>la</a:t>
            </a:r>
            <a:r>
              <a:rPr lang="fr-FR" sz="1050"/>
              <a:t> loi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05C063-F417-4219-A166-5E782E289DF3}"/>
              </a:ext>
            </a:extLst>
          </p:cNvPr>
          <p:cNvSpPr txBox="1"/>
          <p:nvPr/>
        </p:nvSpPr>
        <p:spPr>
          <a:xfrm>
            <a:off x="338189" y="3237994"/>
            <a:ext cx="8386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>
                <a:solidFill>
                  <a:schemeClr val="bg1">
                    <a:lumMod val="65000"/>
                  </a:schemeClr>
                </a:solidFill>
              </a:rPr>
              <a:t>10/01/2023</a:t>
            </a:r>
          </a:p>
          <a:p>
            <a:pPr algn="ctr"/>
            <a:r>
              <a:rPr lang="fr-FR" sz="1050">
                <a:solidFill>
                  <a:schemeClr val="bg1">
                    <a:lumMod val="65000"/>
                  </a:schemeClr>
                </a:solidFill>
              </a:rPr>
              <a:t>Annonce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10096DDE-56A2-4BCA-AA85-EFBDEC411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29254" y="2700986"/>
            <a:ext cx="2588887" cy="1399323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6CB4E7F8-98AE-41A4-A1D0-43FD373E8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68560" y="1934228"/>
            <a:ext cx="2588887" cy="139932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464A37D-7EE9-4437-B8A7-858856299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564" y="3281268"/>
            <a:ext cx="2588887" cy="139932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661834A-1466-4983-8678-07366F13A161}"/>
              </a:ext>
            </a:extLst>
          </p:cNvPr>
          <p:cNvSpPr txBox="1"/>
          <p:nvPr/>
        </p:nvSpPr>
        <p:spPr>
          <a:xfrm>
            <a:off x="3428004" y="1896860"/>
            <a:ext cx="12787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14/04/2023</a:t>
            </a:r>
          </a:p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Décision du Conseil constitutionnel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99ED74-307B-427B-8658-A7A8278B605F}"/>
              </a:ext>
            </a:extLst>
          </p:cNvPr>
          <p:cNvSpPr txBox="1"/>
          <p:nvPr/>
        </p:nvSpPr>
        <p:spPr>
          <a:xfrm>
            <a:off x="5202108" y="1371009"/>
            <a:ext cx="1639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>
                <a:solidFill>
                  <a:schemeClr val="tx1">
                    <a:lumMod val="85000"/>
                    <a:lumOff val="15000"/>
                  </a:schemeClr>
                </a:solidFill>
              </a:rPr>
              <a:t>Décrets d’application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7E55221-FF8D-4AE9-AA38-959CC7E5630D}"/>
              </a:ext>
            </a:extLst>
          </p:cNvPr>
          <p:cNvSpPr txBox="1"/>
          <p:nvPr/>
        </p:nvSpPr>
        <p:spPr>
          <a:xfrm>
            <a:off x="5123186" y="1243379"/>
            <a:ext cx="1802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Mai à août 2023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5229522B-6F7E-47BC-94D4-FE893669F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9781" y="1301663"/>
            <a:ext cx="2588887" cy="139932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1AA6736-DEA5-4B5A-B7A1-8CC0095173A3}"/>
              </a:ext>
            </a:extLst>
          </p:cNvPr>
          <p:cNvSpPr txBox="1"/>
          <p:nvPr/>
        </p:nvSpPr>
        <p:spPr>
          <a:xfrm>
            <a:off x="4356429" y="1443243"/>
            <a:ext cx="1065633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65000"/>
                  </a:schemeClr>
                </a:solidFill>
              </a:rPr>
              <a:t>15/04/2023 promulgation de la loi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BC5F72-67B8-4A3C-A822-2A930958ABBB}"/>
              </a:ext>
            </a:extLst>
          </p:cNvPr>
          <p:cNvSpPr txBox="1"/>
          <p:nvPr/>
        </p:nvSpPr>
        <p:spPr>
          <a:xfrm>
            <a:off x="3980906" y="3393779"/>
            <a:ext cx="3817640" cy="69249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1350" b="1" dirty="0">
                <a:solidFill>
                  <a:srgbClr val="009A96"/>
                </a:solidFill>
              </a:rPr>
              <a:t>Validation du projet de loi par le conseil constitutionnel avec retrait des cavaliers législatifs dont index senior et transfert du recouvrement</a:t>
            </a:r>
            <a:endParaRPr lang="en-US" sz="135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DA824D-F1C4-49A1-833D-EBB5678834DF}"/>
              </a:ext>
            </a:extLst>
          </p:cNvPr>
          <p:cNvSpPr txBox="1"/>
          <p:nvPr/>
        </p:nvSpPr>
        <p:spPr>
          <a:xfrm>
            <a:off x="491003" y="246939"/>
            <a:ext cx="6434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Loi de financement rectificative de la sécurité sociale pour 2023</a:t>
            </a:r>
          </a:p>
        </p:txBody>
      </p:sp>
    </p:spTree>
    <p:extLst>
      <p:ext uri="{BB962C8B-B14F-4D97-AF65-F5344CB8AC3E}">
        <p14:creationId xmlns:p14="http://schemas.microsoft.com/office/powerpoint/2010/main" val="36027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E9083-9CA4-496A-996C-E8E7B6C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maintenant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A09E6F-9F77-4AE1-90B4-4AB807BCE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8272FEA-D900-47A4-9E39-D76CEDF1FA03}"/>
              </a:ext>
            </a:extLst>
          </p:cNvPr>
          <p:cNvSpPr/>
          <p:nvPr/>
        </p:nvSpPr>
        <p:spPr>
          <a:xfrm>
            <a:off x="2272239" y="1241419"/>
            <a:ext cx="6063374" cy="663322"/>
          </a:xfrm>
          <a:prstGeom prst="rightArrow">
            <a:avLst/>
          </a:prstGeom>
          <a:solidFill>
            <a:schemeClr val="accent2"/>
          </a:solidFill>
          <a:ln>
            <a:solidFill>
              <a:srgbClr val="009A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 des décrets d’application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0A53AC93-8CAC-4421-B338-E143D6689321}"/>
              </a:ext>
            </a:extLst>
          </p:cNvPr>
          <p:cNvSpPr/>
          <p:nvPr/>
        </p:nvSpPr>
        <p:spPr>
          <a:xfrm>
            <a:off x="2272239" y="2389101"/>
            <a:ext cx="6063374" cy="708429"/>
          </a:xfrm>
          <a:prstGeom prst="rightArrow">
            <a:avLst/>
          </a:prstGeom>
          <a:solidFill>
            <a:schemeClr val="accent2"/>
          </a:solidFill>
          <a:ln>
            <a:solidFill>
              <a:srgbClr val="009A9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 en </a:t>
            </a: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oeuvre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43E6C8AC-DBD0-45C7-9FB7-31E82E6BB875}"/>
              </a:ext>
            </a:extLst>
          </p:cNvPr>
          <p:cNvSpPr/>
          <p:nvPr/>
        </p:nvSpPr>
        <p:spPr>
          <a:xfrm>
            <a:off x="2272239" y="3468204"/>
            <a:ext cx="6063374" cy="829476"/>
          </a:xfrm>
          <a:prstGeom prst="rightArrow">
            <a:avLst/>
          </a:prstGeom>
          <a:solidFill>
            <a:srgbClr val="7030A0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Agirc Arrco - Négociation de l’ANI de pilotage 2023-2026 </a:t>
            </a:r>
          </a:p>
        </p:txBody>
      </p:sp>
    </p:spTree>
    <p:extLst>
      <p:ext uri="{BB962C8B-B14F-4D97-AF65-F5344CB8AC3E}">
        <p14:creationId xmlns:p14="http://schemas.microsoft.com/office/powerpoint/2010/main" val="212419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A0C17-91AC-47FD-9A8D-C165CF05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062" y="2044728"/>
            <a:ext cx="6611938" cy="708429"/>
          </a:xfrm>
        </p:spPr>
        <p:txBody>
          <a:bodyPr/>
          <a:lstStyle/>
          <a:p>
            <a:r>
              <a:rPr lang="fr-FR" dirty="0"/>
              <a:t>Les principales mesures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5AACAE-A675-48D4-A228-91180E39F4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5 juillet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20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au 16">
            <a:extLst>
              <a:ext uri="{FF2B5EF4-FFF2-40B4-BE49-F238E27FC236}">
                <a16:creationId xmlns:a16="http://schemas.microsoft.com/office/drawing/2014/main" id="{D45DCA70-009C-4E7C-BA63-2ECE6A9F6B80}"/>
              </a:ext>
            </a:extLst>
          </p:cNvPr>
          <p:cNvGraphicFramePr>
            <a:graphicFrameLocks noGrp="1"/>
          </p:cNvGraphicFramePr>
          <p:nvPr/>
        </p:nvGraphicFramePr>
        <p:xfrm>
          <a:off x="73942" y="973704"/>
          <a:ext cx="8343807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807">
                  <a:extLst>
                    <a:ext uri="{9D8B030D-6E8A-4147-A177-3AD203B41FA5}">
                      <a16:colId xmlns:a16="http://schemas.microsoft.com/office/drawing/2014/main" val="346128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85AC"/>
                          </a:solidFill>
                        </a:rPr>
                        <a:t>Présentation de la mesure</a:t>
                      </a:r>
                    </a:p>
                    <a:p>
                      <a:endParaRPr lang="fr-FR" sz="12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20924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fr-FR" sz="12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39259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D7449AD9-F18A-459B-93DE-5CD409F0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</a:t>
            </a:r>
            <a:r>
              <a:rPr lang="fr-FR" sz="22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 du transfert du recouvrement des cotisations Agirc-Arrco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6327E0B0-3224-456D-BB3D-7ACC6FDBA95B}"/>
              </a:ext>
            </a:extLst>
          </p:cNvPr>
          <p:cNvGrpSpPr/>
          <p:nvPr/>
        </p:nvGrpSpPr>
        <p:grpSpPr>
          <a:xfrm>
            <a:off x="395346" y="1139381"/>
            <a:ext cx="7546515" cy="3356648"/>
            <a:chOff x="466167" y="867354"/>
            <a:chExt cx="10062020" cy="447553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B451157-50C5-46C1-B41E-1BD4168C3545}"/>
                </a:ext>
              </a:extLst>
            </p:cNvPr>
            <p:cNvSpPr/>
            <p:nvPr/>
          </p:nvSpPr>
          <p:spPr>
            <a:xfrm>
              <a:off x="2351394" y="2139711"/>
              <a:ext cx="3248131" cy="208800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323AA12-7ACB-41B6-A712-987979623047}"/>
                </a:ext>
              </a:extLst>
            </p:cNvPr>
            <p:cNvSpPr/>
            <p:nvPr/>
          </p:nvSpPr>
          <p:spPr>
            <a:xfrm>
              <a:off x="523622" y="4333002"/>
              <a:ext cx="10004565" cy="968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 err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8D42F6A2-065C-4BD1-B960-FCDB318E8D5A}"/>
                </a:ext>
              </a:extLst>
            </p:cNvPr>
            <p:cNvSpPr/>
            <p:nvPr/>
          </p:nvSpPr>
          <p:spPr>
            <a:xfrm>
              <a:off x="2791877" y="1335699"/>
              <a:ext cx="2308634" cy="371192"/>
            </a:xfrm>
            <a:prstGeom prst="roundRect">
              <a:avLst/>
            </a:prstGeom>
            <a:solidFill>
              <a:srgbClr val="951B81"/>
            </a:solidFill>
            <a:ln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1350">
                  <a:solidFill>
                    <a:srgbClr val="FFFFFF"/>
                  </a:solidFill>
                  <a:latin typeface="Calibri" panose="020F0502020204030204"/>
                </a:rPr>
                <a:t>Situation actuelle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624D4165-E591-48DB-BBA8-BA918F22862F}"/>
                </a:ext>
              </a:extLst>
            </p:cNvPr>
            <p:cNvSpPr/>
            <p:nvPr/>
          </p:nvSpPr>
          <p:spPr>
            <a:xfrm>
              <a:off x="7226133" y="1335699"/>
              <a:ext cx="2777936" cy="371192"/>
            </a:xfrm>
            <a:prstGeom prst="roundRect">
              <a:avLst/>
            </a:prstGeom>
            <a:solidFill>
              <a:srgbClr val="DC007E"/>
            </a:solidFill>
            <a:ln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r>
                <a:rPr lang="fr-FR" sz="1350">
                  <a:solidFill>
                    <a:srgbClr val="FFFFFF"/>
                  </a:solidFill>
                  <a:latin typeface="Calibri" panose="020F0502020204030204"/>
                </a:rPr>
                <a:t>Projet </a:t>
              </a:r>
              <a:endParaRPr lang="fr-FR" sz="1350">
                <a:solidFill>
                  <a:srgbClr val="FFFFFF"/>
                </a:solidFill>
                <a:latin typeface="Calibri" panose="020F0502020204030204"/>
                <a:cs typeface="Calibri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CF1356C-BBCA-4EF4-AD76-75D185D07B37}"/>
                </a:ext>
              </a:extLst>
            </p:cNvPr>
            <p:cNvSpPr/>
            <p:nvPr/>
          </p:nvSpPr>
          <p:spPr>
            <a:xfrm>
              <a:off x="7226133" y="867354"/>
              <a:ext cx="2777936" cy="371192"/>
            </a:xfrm>
            <a:prstGeom prst="roundRect">
              <a:avLst/>
            </a:prstGeom>
            <a:solidFill>
              <a:srgbClr val="DC007E"/>
            </a:solidFill>
            <a:ln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1350">
                  <a:solidFill>
                    <a:srgbClr val="FFFFFF"/>
                  </a:solidFill>
                  <a:latin typeface="Calibri" panose="020F0502020204030204"/>
                </a:rPr>
                <a:t>PROJET ANNUL</a:t>
              </a:r>
              <a:r>
                <a:rPr lang="fr-FR" sz="135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É</a:t>
              </a:r>
              <a:endParaRPr lang="fr-FR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CF417E8-96A9-4B5C-95E7-E7774EDA0D0D}"/>
                </a:ext>
              </a:extLst>
            </p:cNvPr>
            <p:cNvGrpSpPr/>
            <p:nvPr/>
          </p:nvGrpSpPr>
          <p:grpSpPr>
            <a:xfrm>
              <a:off x="2608085" y="1850131"/>
              <a:ext cx="911362" cy="945238"/>
              <a:chOff x="1021797" y="1812923"/>
              <a:chExt cx="911362" cy="945238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1824E4B0-C08D-4BE8-8392-1D657B2F98E5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76" y="1812923"/>
                <a:ext cx="467995" cy="4673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4D624A-D578-4FA8-BC87-DB35539683F6}"/>
                  </a:ext>
                </a:extLst>
              </p:cNvPr>
              <p:cNvSpPr/>
              <p:nvPr/>
            </p:nvSpPr>
            <p:spPr>
              <a:xfrm>
                <a:off x="1021797" y="2296496"/>
                <a:ext cx="911362" cy="46166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951B81"/>
                    </a:solidFill>
                    <a:latin typeface="Calibri" panose="020F0502020204030204"/>
                  </a:rPr>
                  <a:t>Cotisations </a:t>
                </a:r>
              </a:p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951B81"/>
                    </a:solidFill>
                    <a:latin typeface="Calibri" panose="020F0502020204030204"/>
                  </a:rPr>
                  <a:t>Agirc-Arrco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D0A8561-5022-415D-8BAF-C978E6128A74}"/>
                </a:ext>
              </a:extLst>
            </p:cNvPr>
            <p:cNvGrpSpPr/>
            <p:nvPr/>
          </p:nvGrpSpPr>
          <p:grpSpPr>
            <a:xfrm>
              <a:off x="4152282" y="1839971"/>
              <a:ext cx="1281120" cy="955645"/>
              <a:chOff x="2565994" y="1802763"/>
              <a:chExt cx="1281120" cy="955645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556115F6-FA74-4A56-85A8-AB8113415D04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471" y="1802763"/>
                <a:ext cx="467995" cy="4673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7F1ED79-25EF-4B0A-9719-02B80EE9F762}"/>
                  </a:ext>
                </a:extLst>
              </p:cNvPr>
              <p:cNvSpPr/>
              <p:nvPr/>
            </p:nvSpPr>
            <p:spPr>
              <a:xfrm>
                <a:off x="2565994" y="2296743"/>
                <a:ext cx="1281120" cy="46166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E40713"/>
                    </a:solidFill>
                    <a:latin typeface="Calibri" panose="020F0502020204030204"/>
                  </a:rPr>
                  <a:t>Cotisations </a:t>
                </a:r>
              </a:p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E40713"/>
                    </a:solidFill>
                    <a:latin typeface="Calibri" panose="020F0502020204030204"/>
                  </a:rPr>
                  <a:t>employeur public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974241-E4DF-4B11-89DE-B58AADB4843E}"/>
                </a:ext>
              </a:extLst>
            </p:cNvPr>
            <p:cNvSpPr/>
            <p:nvPr/>
          </p:nvSpPr>
          <p:spPr>
            <a:xfrm>
              <a:off x="6989275" y="2138567"/>
              <a:ext cx="3530852" cy="208800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CD23CD2-53DD-4B84-AF66-612E24F15D8E}"/>
                </a:ext>
              </a:extLst>
            </p:cNvPr>
            <p:cNvGrpSpPr/>
            <p:nvPr/>
          </p:nvGrpSpPr>
          <p:grpSpPr>
            <a:xfrm>
              <a:off x="7340850" y="1850131"/>
              <a:ext cx="911362" cy="945238"/>
              <a:chOff x="1021797" y="1812923"/>
              <a:chExt cx="911362" cy="945238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9CDA51D-73FE-4432-A884-86EC7DE5252C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3476" y="1812923"/>
                <a:ext cx="467995" cy="4673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B17BD2-0610-4883-80E5-10BCD311E6E5}"/>
                  </a:ext>
                </a:extLst>
              </p:cNvPr>
              <p:cNvSpPr/>
              <p:nvPr/>
            </p:nvSpPr>
            <p:spPr>
              <a:xfrm>
                <a:off x="1021797" y="2296496"/>
                <a:ext cx="911362" cy="46166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951B81"/>
                    </a:solidFill>
                    <a:latin typeface="Calibri" panose="020F0502020204030204"/>
                  </a:rPr>
                  <a:t>Cotisations </a:t>
                </a:r>
              </a:p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951B81"/>
                    </a:solidFill>
                    <a:latin typeface="Calibri" panose="020F0502020204030204"/>
                  </a:rPr>
                  <a:t>Agirc-Arrco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DE245180-190C-466D-80A3-31F451F92EB3}"/>
                </a:ext>
              </a:extLst>
            </p:cNvPr>
            <p:cNvGrpSpPr/>
            <p:nvPr/>
          </p:nvGrpSpPr>
          <p:grpSpPr>
            <a:xfrm>
              <a:off x="8885049" y="1839971"/>
              <a:ext cx="1281120" cy="955645"/>
              <a:chOff x="2565996" y="1802763"/>
              <a:chExt cx="1281120" cy="955645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F78C7205-ECC5-4865-8BD7-441C28830BA9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471" y="1802763"/>
                <a:ext cx="467995" cy="4673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256714-3934-4D76-BDB0-E4E0B98D4E00}"/>
                  </a:ext>
                </a:extLst>
              </p:cNvPr>
              <p:cNvSpPr/>
              <p:nvPr/>
            </p:nvSpPr>
            <p:spPr>
              <a:xfrm>
                <a:off x="2565996" y="2296743"/>
                <a:ext cx="1281120" cy="461665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E40713"/>
                    </a:solidFill>
                    <a:latin typeface="Calibri" panose="020F0502020204030204"/>
                  </a:rPr>
                  <a:t>Cotisations </a:t>
                </a:r>
              </a:p>
              <a:p>
                <a:pPr algn="ctr" defTabSz="685800">
                  <a:defRPr/>
                </a:pPr>
                <a:r>
                  <a:rPr lang="fr-FR" sz="900">
                    <a:ln w="0"/>
                    <a:solidFill>
                      <a:srgbClr val="E40713"/>
                    </a:solidFill>
                    <a:latin typeface="Calibri" panose="020F0502020204030204"/>
                  </a:rPr>
                  <a:t>employeur public</a:t>
                </a: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9C5ED9AD-A354-4E03-8A5A-679306F43156}"/>
                </a:ext>
              </a:extLst>
            </p:cNvPr>
            <p:cNvGrpSpPr/>
            <p:nvPr/>
          </p:nvGrpSpPr>
          <p:grpSpPr>
            <a:xfrm>
              <a:off x="2822144" y="2767715"/>
              <a:ext cx="475615" cy="1332866"/>
              <a:chOff x="0" y="0"/>
              <a:chExt cx="476237" cy="1333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738D6F5B-73A2-49BC-B157-6B5CDE9BE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80A3B1C8-4C79-430D-8AB9-4BFA18494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371" y="155642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3A6BD26C-FBB1-41DA-9374-707A9B91D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9106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B02712B6-A5AA-4642-919D-75777B9D2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464" y="594333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C4F97CED-728D-4977-9DD9-13E7621A0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49" y="847253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0058F768-4FD9-4B84-AF33-82D5E1C63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192" y="1100174"/>
                <a:ext cx="233045" cy="233045"/>
              </a:xfrm>
              <a:prstGeom prst="rect">
                <a:avLst/>
              </a:prstGeom>
            </p:spPr>
          </p:pic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50246A49-BBF2-4696-BAB5-554192D9245A}"/>
                </a:ext>
              </a:extLst>
            </p:cNvPr>
            <p:cNvGrpSpPr/>
            <p:nvPr/>
          </p:nvGrpSpPr>
          <p:grpSpPr>
            <a:xfrm>
              <a:off x="4608917" y="2774283"/>
              <a:ext cx="475615" cy="1332866"/>
              <a:chOff x="0" y="0"/>
              <a:chExt cx="476237" cy="1333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878E7264-82B6-47E6-889D-AF8D0E0AD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D8ED6A09-667C-4613-87EE-330DAEAC9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371" y="155642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0190E66E-7FFF-46EF-AB71-7C6FCC91F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89106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C3C10E0A-FB9A-4276-8FA6-81CFDD30CB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464" y="594333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25D4F62D-1D4B-4FF6-B780-89107301C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49" y="847253"/>
                <a:ext cx="233045" cy="233045"/>
              </a:xfrm>
              <a:prstGeom prst="rect">
                <a:avLst/>
              </a:prstGeom>
            </p:spPr>
          </p:pic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81E62266-B635-4AD4-BC9F-AA6DE9D5E7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192" y="1100174"/>
                <a:ext cx="233045" cy="233045"/>
              </a:xfrm>
              <a:prstGeom prst="rect">
                <a:avLst/>
              </a:prstGeom>
            </p:spPr>
          </p:pic>
        </p:grp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AF74EEF2-5EE4-453D-B934-A9301EA2C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6345" y="2969762"/>
              <a:ext cx="232341" cy="232410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0F504CF8-14A1-41B5-892F-357768B5C86C}"/>
                </a:ext>
              </a:extLst>
            </p:cNvPr>
            <p:cNvGrpSpPr/>
            <p:nvPr/>
          </p:nvGrpSpPr>
          <p:grpSpPr>
            <a:xfrm>
              <a:off x="7575255" y="2789208"/>
              <a:ext cx="1949221" cy="1325099"/>
              <a:chOff x="7575255" y="2789208"/>
              <a:chExt cx="1949221" cy="1325099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DAC16FCD-A337-46FB-8255-F3E1CF00005A}"/>
                  </a:ext>
                </a:extLst>
              </p:cNvPr>
              <p:cNvGrpSpPr/>
              <p:nvPr/>
            </p:nvGrpSpPr>
            <p:grpSpPr>
              <a:xfrm>
                <a:off x="7575255" y="2789208"/>
                <a:ext cx="1949221" cy="1325099"/>
                <a:chOff x="7575255" y="2789208"/>
                <a:chExt cx="1949221" cy="1325099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1C2E7CA0-4B73-40B7-B8EB-AC6A155406BE}"/>
                    </a:ext>
                  </a:extLst>
                </p:cNvPr>
                <p:cNvGrpSpPr/>
                <p:nvPr/>
              </p:nvGrpSpPr>
              <p:grpSpPr>
                <a:xfrm>
                  <a:off x="7575255" y="2818736"/>
                  <a:ext cx="1949221" cy="1295571"/>
                  <a:chOff x="0" y="0"/>
                  <a:chExt cx="1949801" cy="1295571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42" name="Groupe 41">
                    <a:extLst>
                      <a:ext uri="{FF2B5EF4-FFF2-40B4-BE49-F238E27FC236}">
                        <a16:creationId xmlns:a16="http://schemas.microsoft.com/office/drawing/2014/main" id="{55DD5B2D-649D-47FC-A496-4F4CCB373FE9}"/>
                      </a:ext>
                    </a:extLst>
                  </p:cNvPr>
                  <p:cNvGrpSpPr/>
                  <p:nvPr/>
                </p:nvGrpSpPr>
                <p:grpSpPr>
                  <a:xfrm>
                    <a:off x="372762" y="186423"/>
                    <a:ext cx="1379774" cy="1109148"/>
                    <a:chOff x="-121092" y="186513"/>
                    <a:chExt cx="1379860" cy="1109689"/>
                  </a:xfrm>
                </p:grpSpPr>
                <p:grpSp>
                  <p:nvGrpSpPr>
                    <p:cNvPr id="47" name="Groupe 46">
                      <a:extLst>
                        <a:ext uri="{FF2B5EF4-FFF2-40B4-BE49-F238E27FC236}">
                          <a16:creationId xmlns:a16="http://schemas.microsoft.com/office/drawing/2014/main" id="{3C9A75CC-DB65-49D3-835D-FBFB949EAF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21092" y="186513"/>
                      <a:ext cx="1379860" cy="832640"/>
                      <a:chOff x="-121250" y="186531"/>
                      <a:chExt cx="1381662" cy="832705"/>
                    </a:xfrm>
                  </p:grpSpPr>
                  <p:pic>
                    <p:nvPicPr>
                      <p:cNvPr id="51" name="Image 50">
                        <a:extLst>
                          <a:ext uri="{FF2B5EF4-FFF2-40B4-BE49-F238E27FC236}">
                            <a16:creationId xmlns:a16="http://schemas.microsoft.com/office/drawing/2014/main" id="{A37CE336-0053-4401-8CC5-41A0B4C7367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07562" y="259769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Image 51">
                        <a:extLst>
                          <a:ext uri="{FF2B5EF4-FFF2-40B4-BE49-F238E27FC236}">
                            <a16:creationId xmlns:a16="http://schemas.microsoft.com/office/drawing/2014/main" id="{080AF414-BCEE-4086-A1EF-D38D24D63B3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7367" y="186531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Image 52">
                        <a:extLst>
                          <a:ext uri="{FF2B5EF4-FFF2-40B4-BE49-F238E27FC236}">
                            <a16:creationId xmlns:a16="http://schemas.microsoft.com/office/drawing/2014/main" id="{3D3B5105-EF1D-4F3C-A487-48AD807C2D1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21250" y="486114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" name="Image 53">
                        <a:extLst>
                          <a:ext uri="{FF2B5EF4-FFF2-40B4-BE49-F238E27FC236}">
                            <a16:creationId xmlns:a16="http://schemas.microsoft.com/office/drawing/2014/main" id="{950F7BA2-B1B0-422F-85DC-A59E7B2B0A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3427" y="504798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Image 54">
                        <a:extLst>
                          <a:ext uri="{FF2B5EF4-FFF2-40B4-BE49-F238E27FC236}">
                            <a16:creationId xmlns:a16="http://schemas.microsoft.com/office/drawing/2014/main" id="{B7969C78-9DEE-4CCD-A290-C564CA3E41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2922" y="744405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" name="Image 55">
                        <a:extLst>
                          <a:ext uri="{FF2B5EF4-FFF2-40B4-BE49-F238E27FC236}">
                            <a16:creationId xmlns:a16="http://schemas.microsoft.com/office/drawing/2014/main" id="{29857615-4D39-45EE-B673-666B375D12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33884" y="786191"/>
                        <a:ext cx="233045" cy="23304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48" name="Image 47">
                      <a:extLst>
                        <a:ext uri="{FF2B5EF4-FFF2-40B4-BE49-F238E27FC236}">
                          <a16:creationId xmlns:a16="http://schemas.microsoft.com/office/drawing/2014/main" id="{ABAB2E7D-F0F5-4D64-AD53-5D95B321D37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21672" y="778656"/>
                      <a:ext cx="232410" cy="23241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Image 48">
                      <a:extLst>
                        <a:ext uri="{FF2B5EF4-FFF2-40B4-BE49-F238E27FC236}">
                          <a16:creationId xmlns:a16="http://schemas.microsoft.com/office/drawing/2014/main" id="{257C45DD-2D11-4149-94AA-56D33907201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3068" y="1063792"/>
                      <a:ext cx="232410" cy="23241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Image 49">
                      <a:extLst>
                        <a:ext uri="{FF2B5EF4-FFF2-40B4-BE49-F238E27FC236}">
                          <a16:creationId xmlns:a16="http://schemas.microsoft.com/office/drawing/2014/main" id="{287001E5-8E44-4114-B46F-BD66C146E74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1830" y="972771"/>
                      <a:ext cx="232410" cy="23241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3" name="Image 42">
                    <a:extLst>
                      <a:ext uri="{FF2B5EF4-FFF2-40B4-BE49-F238E27FC236}">
                        <a16:creationId xmlns:a16="http://schemas.microsoft.com/office/drawing/2014/main" id="{854FD7BC-F454-4B4D-BA7C-D862FE18B23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17391" y="183295"/>
                    <a:ext cx="232410" cy="232410"/>
                  </a:xfrm>
                  <a:prstGeom prst="rect">
                    <a:avLst/>
                  </a:prstGeom>
                </p:spPr>
              </p:pic>
              <p:pic>
                <p:nvPicPr>
                  <p:cNvPr id="44" name="Image 43">
                    <a:extLst>
                      <a:ext uri="{FF2B5EF4-FFF2-40B4-BE49-F238E27FC236}">
                        <a16:creationId xmlns:a16="http://schemas.microsoft.com/office/drawing/2014/main" id="{AAE7BBF8-F4C0-448C-ACCE-1B8F07AED4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32410" cy="232410"/>
                  </a:xfrm>
                  <a:prstGeom prst="rect">
                    <a:avLst/>
                  </a:prstGeom>
                </p:spPr>
              </p:pic>
              <p:pic>
                <p:nvPicPr>
                  <p:cNvPr id="45" name="Image 44">
                    <a:extLst>
                      <a:ext uri="{FF2B5EF4-FFF2-40B4-BE49-F238E27FC236}">
                        <a16:creationId xmlns:a16="http://schemas.microsoft.com/office/drawing/2014/main" id="{86F137C8-8559-4240-A501-FEF54BE31DD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8341" y="249502"/>
                    <a:ext cx="232410" cy="232410"/>
                  </a:xfrm>
                  <a:prstGeom prst="rect">
                    <a:avLst/>
                  </a:prstGeom>
                </p:spPr>
              </p:pic>
              <p:pic>
                <p:nvPicPr>
                  <p:cNvPr id="46" name="Image 45">
                    <a:extLst>
                      <a:ext uri="{FF2B5EF4-FFF2-40B4-BE49-F238E27FC236}">
                        <a16:creationId xmlns:a16="http://schemas.microsoft.com/office/drawing/2014/main" id="{FBCA5A2D-A45D-4610-A1C7-A42706A94A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4457" y="432806"/>
                    <a:ext cx="232410" cy="23241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7" name="Image 56">
                  <a:extLst>
                    <a:ext uri="{FF2B5EF4-FFF2-40B4-BE49-F238E27FC236}">
                      <a16:creationId xmlns:a16="http://schemas.microsoft.com/office/drawing/2014/main" id="{65983693-748D-423E-BAFC-71C8A707FA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93005" y="3679568"/>
                  <a:ext cx="232657" cy="232914"/>
                </a:xfrm>
                <a:prstGeom prst="rect">
                  <a:avLst/>
                </a:prstGeom>
              </p:spPr>
            </p:pic>
            <p:pic>
              <p:nvPicPr>
                <p:cNvPr id="58" name="Image 57">
                  <a:extLst>
                    <a:ext uri="{FF2B5EF4-FFF2-40B4-BE49-F238E27FC236}">
                      <a16:creationId xmlns:a16="http://schemas.microsoft.com/office/drawing/2014/main" id="{12251D59-FDF3-4538-A10C-2EB6E08115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77046" y="2789208"/>
                  <a:ext cx="232657" cy="232913"/>
                </a:xfrm>
                <a:prstGeom prst="rect">
                  <a:avLst/>
                </a:prstGeom>
              </p:spPr>
            </p:pic>
          </p:grpSp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6BC43E64-6DED-41EF-B392-C6588053D8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8131" y="2837137"/>
                <a:ext cx="232657" cy="232913"/>
              </a:xfrm>
              <a:prstGeom prst="rect">
                <a:avLst/>
              </a:prstGeom>
            </p:spPr>
          </p:pic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BBB2A27-390D-4DCE-AF1D-9A14E662ABE3}"/>
                </a:ext>
              </a:extLst>
            </p:cNvPr>
            <p:cNvGrpSpPr/>
            <p:nvPr/>
          </p:nvGrpSpPr>
          <p:grpSpPr>
            <a:xfrm>
              <a:off x="466167" y="1845519"/>
              <a:ext cx="9976667" cy="3497365"/>
              <a:chOff x="466167" y="1845519"/>
              <a:chExt cx="9976667" cy="3497365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12FD6FDB-8E67-4BFD-944C-A12065331281}"/>
                  </a:ext>
                </a:extLst>
              </p:cNvPr>
              <p:cNvGrpSpPr/>
              <p:nvPr/>
            </p:nvGrpSpPr>
            <p:grpSpPr>
              <a:xfrm>
                <a:off x="2747170" y="4422090"/>
                <a:ext cx="790575" cy="790575"/>
                <a:chOff x="0" y="0"/>
                <a:chExt cx="791833" cy="791569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Rectangle : coins arrondis 71">
                  <a:extLst>
                    <a:ext uri="{FF2B5EF4-FFF2-40B4-BE49-F238E27FC236}">
                      <a16:creationId xmlns:a16="http://schemas.microsoft.com/office/drawing/2014/main" id="{2FBA9AB3-FAB5-4C4B-8A72-5306D9AE0B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91833" cy="79156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>
                    <a:defRPr/>
                  </a:pPr>
                  <a:endParaRPr lang="fr-FR" sz="135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73" name="Image 72">
                  <a:extLst>
                    <a:ext uri="{FF2B5EF4-FFF2-40B4-BE49-F238E27FC236}">
                      <a16:creationId xmlns:a16="http://schemas.microsoft.com/office/drawing/2014/main" id="{A91FA687-1E37-4EEA-A04D-050564C987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8" y="48639"/>
                  <a:ext cx="689610" cy="689610"/>
                </a:xfrm>
                <a:prstGeom prst="rect">
                  <a:avLst/>
                </a:prstGeom>
              </p:spPr>
            </p:pic>
          </p:grpSp>
          <p:sp>
            <p:nvSpPr>
              <p:cNvPr id="70" name="Rectangle : coins arrondis 69">
                <a:extLst>
                  <a:ext uri="{FF2B5EF4-FFF2-40B4-BE49-F238E27FC236}">
                    <a16:creationId xmlns:a16="http://schemas.microsoft.com/office/drawing/2014/main" id="{901CC565-A81B-4A1E-8EF9-F1613ABD92AC}"/>
                  </a:ext>
                </a:extLst>
              </p:cNvPr>
              <p:cNvSpPr/>
              <p:nvPr/>
            </p:nvSpPr>
            <p:spPr>
              <a:xfrm>
                <a:off x="4537235" y="4432250"/>
                <a:ext cx="791210" cy="790575"/>
              </a:xfrm>
              <a:prstGeom prst="roundRect">
                <a:avLst/>
              </a:pr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>
                  <a:defRPr/>
                </a:pPr>
                <a:endParaRPr lang="fr-FR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74" name="Groupe 73">
                <a:extLst>
                  <a:ext uri="{FF2B5EF4-FFF2-40B4-BE49-F238E27FC236}">
                    <a16:creationId xmlns:a16="http://schemas.microsoft.com/office/drawing/2014/main" id="{30F64F36-6A4A-44FC-90BC-291006923C5A}"/>
                  </a:ext>
                </a:extLst>
              </p:cNvPr>
              <p:cNvGrpSpPr/>
              <p:nvPr/>
            </p:nvGrpSpPr>
            <p:grpSpPr>
              <a:xfrm>
                <a:off x="8401372" y="4421995"/>
                <a:ext cx="791210" cy="791210"/>
                <a:chOff x="8401372" y="4386979"/>
                <a:chExt cx="791210" cy="791210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6" name="Groupe 65">
                  <a:extLst>
                    <a:ext uri="{FF2B5EF4-FFF2-40B4-BE49-F238E27FC236}">
                      <a16:creationId xmlns:a16="http://schemas.microsoft.com/office/drawing/2014/main" id="{E931FFD8-5AF7-4E31-8F94-305E22108A1B}"/>
                    </a:ext>
                  </a:extLst>
                </p:cNvPr>
                <p:cNvGrpSpPr/>
                <p:nvPr/>
              </p:nvGrpSpPr>
              <p:grpSpPr>
                <a:xfrm>
                  <a:off x="8401372" y="4386979"/>
                  <a:ext cx="791210" cy="791210"/>
                  <a:chOff x="0" y="0"/>
                  <a:chExt cx="791845" cy="791845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68" name="Rectangle : coins arrondis 67">
                    <a:extLst>
                      <a:ext uri="{FF2B5EF4-FFF2-40B4-BE49-F238E27FC236}">
                        <a16:creationId xmlns:a16="http://schemas.microsoft.com/office/drawing/2014/main" id="{E36C3E7C-5753-4F20-9562-0A214900CA8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91845" cy="791845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>
                      <a:defRPr/>
                    </a:pPr>
                    <a:endParaRPr lang="fr-FR" sz="135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pic>
                <p:nvPicPr>
                  <p:cNvPr id="69" name="Image 68">
                    <a:extLst>
                      <a:ext uri="{FF2B5EF4-FFF2-40B4-BE49-F238E27FC236}">
                        <a16:creationId xmlns:a16="http://schemas.microsoft.com/office/drawing/2014/main" id="{8807FF4E-10DD-48AC-AEC7-E73A7A5F04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1136"/>
                  <a:stretch/>
                </p:blipFill>
                <p:spPr bwMode="auto">
                  <a:xfrm>
                    <a:off x="174138" y="97110"/>
                    <a:ext cx="417601" cy="41205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pic>
              <p:nvPicPr>
                <p:cNvPr id="67" name="Image 66" descr="Une image contenant texte&#10;&#10;Description générée automatiquement">
                  <a:extLst>
                    <a:ext uri="{FF2B5EF4-FFF2-40B4-BE49-F238E27FC236}">
                      <a16:creationId xmlns:a16="http://schemas.microsoft.com/office/drawing/2014/main" id="{36108370-8023-40A1-B4C2-DB071AFDC679}"/>
                    </a:ext>
                  </a:extLst>
                </p:cNvPr>
                <p:cNvPicPr/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64"/>
                <a:stretch/>
              </p:blipFill>
              <p:spPr bwMode="auto">
                <a:xfrm>
                  <a:off x="8495832" y="4980460"/>
                  <a:ext cx="612000" cy="143936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BB98B517-6975-4287-B0AA-57BA7F6B2482}"/>
                  </a:ext>
                </a:extLst>
              </p:cNvPr>
              <p:cNvGrpSpPr/>
              <p:nvPr/>
            </p:nvGrpSpPr>
            <p:grpSpPr>
              <a:xfrm>
                <a:off x="7033226" y="1845519"/>
                <a:ext cx="3409608" cy="3431555"/>
                <a:chOff x="7033226" y="2046994"/>
                <a:chExt cx="3409608" cy="300543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76" name="Connecteur droit 75">
                  <a:extLst>
                    <a:ext uri="{FF2B5EF4-FFF2-40B4-BE49-F238E27FC236}">
                      <a16:creationId xmlns:a16="http://schemas.microsoft.com/office/drawing/2014/main" id="{731C9787-8FBC-429A-9784-2843F830D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3226" y="2046994"/>
                  <a:ext cx="3409608" cy="3005434"/>
                </a:xfrm>
                <a:prstGeom prst="line">
                  <a:avLst/>
                </a:prstGeom>
                <a:ln w="28575">
                  <a:solidFill>
                    <a:srgbClr val="DC00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>
                  <a:extLst>
                    <a:ext uri="{FF2B5EF4-FFF2-40B4-BE49-F238E27FC236}">
                      <a16:creationId xmlns:a16="http://schemas.microsoft.com/office/drawing/2014/main" id="{15268DCF-7693-4E05-AA3B-33A0F591EA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33226" y="2052996"/>
                  <a:ext cx="3409608" cy="2999432"/>
                </a:xfrm>
                <a:prstGeom prst="line">
                  <a:avLst/>
                </a:prstGeom>
                <a:ln w="28575">
                  <a:solidFill>
                    <a:srgbClr val="DC007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58F28A7D-3ADF-4178-BAE6-828054519DC3}"/>
                  </a:ext>
                </a:extLst>
              </p:cNvPr>
              <p:cNvGrpSpPr/>
              <p:nvPr/>
            </p:nvGrpSpPr>
            <p:grpSpPr>
              <a:xfrm>
                <a:off x="466167" y="4359024"/>
                <a:ext cx="1674391" cy="983860"/>
                <a:chOff x="715104" y="4576849"/>
                <a:chExt cx="1674391" cy="983860"/>
              </a:xfrm>
            </p:grpSpPr>
            <p:pic>
              <p:nvPicPr>
                <p:cNvPr id="86" name="Graphique 20" descr="Bâtiment avec un remplissage uni">
                  <a:extLst>
                    <a:ext uri="{FF2B5EF4-FFF2-40B4-BE49-F238E27FC236}">
                      <a16:creationId xmlns:a16="http://schemas.microsoft.com/office/drawing/2014/main" id="{6EC93EC3-32AD-4CD6-92CD-08A73BBE9313}"/>
                    </a:ext>
                  </a:extLst>
                </p:cNvPr>
                <p:cNvPicPr/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03698" y="4576849"/>
                  <a:ext cx="497205" cy="49720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D45390BA-0561-4786-9647-2B1206D33DD8}"/>
                    </a:ext>
                  </a:extLst>
                </p:cNvPr>
                <p:cNvSpPr/>
                <p:nvPr/>
              </p:nvSpPr>
              <p:spPr>
                <a:xfrm>
                  <a:off x="715104" y="5099043"/>
                  <a:ext cx="1674391" cy="461666"/>
                </a:xfrm>
                <a:prstGeom prst="rect">
                  <a:avLst/>
                </a:prstGeom>
                <a:noFill/>
              </p:spPr>
              <p:txBody>
                <a:bodyPr wrap="none" lIns="68580" tIns="34290" rIns="68580" bIns="3429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900">
                      <a:ln w="0"/>
                      <a:solidFill>
                        <a:srgbClr val="0085AC"/>
                      </a:solidFill>
                      <a:latin typeface="Calibri" panose="020F0502020204030204"/>
                    </a:rPr>
                    <a:t>Organismes collecteurs </a:t>
                  </a:r>
                </a:p>
                <a:p>
                  <a:pPr algn="ctr" defTabSz="685800">
                    <a:defRPr/>
                  </a:pPr>
                  <a:r>
                    <a:rPr lang="fr-FR" sz="900">
                      <a:ln w="0"/>
                      <a:solidFill>
                        <a:srgbClr val="0085AC"/>
                      </a:solidFill>
                      <a:latin typeface="Calibri" panose="020F0502020204030204"/>
                    </a:rPr>
                    <a:t>des cotisations retraite</a:t>
                  </a:r>
                </a:p>
              </p:txBody>
            </p:sp>
          </p:grpSp>
        </p:grp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1381BF28-AEF4-4400-AEFB-5439942DBC7D}"/>
              </a:ext>
            </a:extLst>
          </p:cNvPr>
          <p:cNvSpPr txBox="1"/>
          <p:nvPr/>
        </p:nvSpPr>
        <p:spPr>
          <a:xfrm>
            <a:off x="2220603" y="774643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Disposition invalidée par le conseil constitutionnel</a:t>
            </a:r>
          </a:p>
        </p:txBody>
      </p:sp>
    </p:spTree>
    <p:extLst>
      <p:ext uri="{BB962C8B-B14F-4D97-AF65-F5344CB8AC3E}">
        <p14:creationId xmlns:p14="http://schemas.microsoft.com/office/powerpoint/2010/main" val="75371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D005D-97F5-4529-9501-D59A3B55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300" dirty="0"/>
              <a:t> </a:t>
            </a:r>
            <a:r>
              <a:rPr lang="fr-FR" sz="23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de l’âge légal et de la durée d’assurance attendue</a:t>
            </a: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300" b="1" dirty="0">
              <a:solidFill>
                <a:srgbClr val="185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16">
            <a:extLst>
              <a:ext uri="{FF2B5EF4-FFF2-40B4-BE49-F238E27FC236}">
                <a16:creationId xmlns:a16="http://schemas.microsoft.com/office/drawing/2014/main" id="{1F10E30C-B01E-45C6-9061-7E277FEDF323}"/>
              </a:ext>
            </a:extLst>
          </p:cNvPr>
          <p:cNvGraphicFramePr>
            <a:graphicFrameLocks noGrp="1"/>
          </p:cNvGraphicFramePr>
          <p:nvPr/>
        </p:nvGraphicFramePr>
        <p:xfrm>
          <a:off x="71510" y="827539"/>
          <a:ext cx="8343807" cy="281940"/>
        </p:xfrm>
        <a:graphic>
          <a:graphicData uri="http://schemas.openxmlformats.org/drawingml/2006/table">
            <a:tbl>
              <a:tblPr firstRow="1" bandRow="1"/>
              <a:tblGrid>
                <a:gridCol w="8343807">
                  <a:extLst>
                    <a:ext uri="{9D8B030D-6E8A-4147-A177-3AD203B41FA5}">
                      <a16:colId xmlns:a16="http://schemas.microsoft.com/office/drawing/2014/main" val="346128148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rgbClr val="0085AC"/>
                          </a:solidFill>
                        </a:rPr>
                        <a:t>Présentation de la mesure (pour les salariés)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20924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4AD0E55-5134-4453-B23E-CF18E81F0797}"/>
              </a:ext>
            </a:extLst>
          </p:cNvPr>
          <p:cNvSpPr txBox="1"/>
          <p:nvPr/>
        </p:nvSpPr>
        <p:spPr>
          <a:xfrm>
            <a:off x="93304" y="4438753"/>
            <a:ext cx="5786531" cy="299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lang="fr-FR" sz="1350" b="1" kern="0">
                <a:solidFill>
                  <a:srgbClr val="0085AC"/>
                </a:solidFill>
              </a:rPr>
              <a:t>Impacts sur l’Agirc-Arrco : automatiques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4B334A-2D53-6C69-0DA1-434E6FFF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50" y="1136170"/>
            <a:ext cx="7781732" cy="33492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91283B-7C83-0376-8E80-2342138BF814}"/>
              </a:ext>
            </a:extLst>
          </p:cNvPr>
          <p:cNvSpPr txBox="1"/>
          <p:nvPr/>
        </p:nvSpPr>
        <p:spPr>
          <a:xfrm>
            <a:off x="6352672" y="829242"/>
            <a:ext cx="27215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/>
          </a:bodyPr>
          <a:lstStyle/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Décrets d’application</a:t>
            </a:r>
          </a:p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2023-435 du 03/06/2023 &amp; 2023-436 du 03/06/2023</a:t>
            </a:r>
          </a:p>
        </p:txBody>
      </p:sp>
    </p:spTree>
    <p:extLst>
      <p:ext uri="{BB962C8B-B14F-4D97-AF65-F5344CB8AC3E}">
        <p14:creationId xmlns:p14="http://schemas.microsoft.com/office/powerpoint/2010/main" val="40842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41150-4BB6-4C2E-A6BC-A0F52CD4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400" dirty="0">
                <a:solidFill>
                  <a:srgbClr val="18539D"/>
                </a:solidFill>
              </a:rPr>
              <a:t>             </a:t>
            </a:r>
            <a:r>
              <a:rPr lang="fr-FR" sz="24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mesures de départ anticipé : zoom carrière longue</a:t>
            </a:r>
          </a:p>
        </p:txBody>
      </p:sp>
      <p:graphicFrame>
        <p:nvGraphicFramePr>
          <p:cNvPr id="4" name="Tableau 16">
            <a:extLst>
              <a:ext uri="{FF2B5EF4-FFF2-40B4-BE49-F238E27FC236}">
                <a16:creationId xmlns:a16="http://schemas.microsoft.com/office/drawing/2014/main" id="{78706F1F-41B2-4CFE-9FBA-58E3E8E0E885}"/>
              </a:ext>
            </a:extLst>
          </p:cNvPr>
          <p:cNvGraphicFramePr>
            <a:graphicFrameLocks noGrp="1"/>
          </p:cNvGraphicFramePr>
          <p:nvPr/>
        </p:nvGraphicFramePr>
        <p:xfrm>
          <a:off x="73942" y="1027438"/>
          <a:ext cx="8343807" cy="281940"/>
        </p:xfrm>
        <a:graphic>
          <a:graphicData uri="http://schemas.openxmlformats.org/drawingml/2006/table">
            <a:tbl>
              <a:tblPr firstRow="1" bandRow="1"/>
              <a:tblGrid>
                <a:gridCol w="8343807">
                  <a:extLst>
                    <a:ext uri="{9D8B030D-6E8A-4147-A177-3AD203B41FA5}">
                      <a16:colId xmlns:a16="http://schemas.microsoft.com/office/drawing/2014/main" val="346128148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400" dirty="0">
                          <a:solidFill>
                            <a:srgbClr val="0085AC"/>
                          </a:solidFill>
                        </a:rPr>
                        <a:t>Présentation de la mesure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20924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79B402-9D59-4C4B-881B-42BD2AF02591}"/>
              </a:ext>
            </a:extLst>
          </p:cNvPr>
          <p:cNvSpPr/>
          <p:nvPr/>
        </p:nvSpPr>
        <p:spPr>
          <a:xfrm>
            <a:off x="1977302" y="1446155"/>
            <a:ext cx="1240234" cy="27409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b="1" kern="0" dirty="0">
                <a:solidFill>
                  <a:srgbClr val="0085AC"/>
                </a:solidFill>
                <a:latin typeface="Calibri" panose="020F0502020204030204"/>
              </a:rPr>
              <a:t>Âge minimum de départ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BA6A8-D744-4E9F-8105-CBDF20BAC01C}"/>
              </a:ext>
            </a:extLst>
          </p:cNvPr>
          <p:cNvSpPr/>
          <p:nvPr/>
        </p:nvSpPr>
        <p:spPr>
          <a:xfrm>
            <a:off x="3284853" y="1442007"/>
            <a:ext cx="1137773" cy="27432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b="1" kern="0" dirty="0">
                <a:solidFill>
                  <a:srgbClr val="0085AC"/>
                </a:solidFill>
                <a:latin typeface="Calibri" panose="020F0502020204030204"/>
              </a:rPr>
              <a:t>Condition de début d’activité </a:t>
            </a:r>
            <a:endParaRPr lang="fr-FR" sz="900" b="1" strike="sngStrike" kern="0" dirty="0">
              <a:solidFill>
                <a:srgbClr val="0085AC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D7F10-C11E-4D4B-B38C-3C316444A57A}"/>
              </a:ext>
            </a:extLst>
          </p:cNvPr>
          <p:cNvSpPr/>
          <p:nvPr/>
        </p:nvSpPr>
        <p:spPr>
          <a:xfrm>
            <a:off x="988105" y="1442007"/>
            <a:ext cx="933047" cy="27432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b="1" kern="0">
                <a:solidFill>
                  <a:srgbClr val="0085AC"/>
                </a:solidFill>
                <a:latin typeface="Calibri" panose="020F0502020204030204"/>
              </a:rPr>
              <a:t>Activité salariée avant…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E5BEB-BA04-4428-A5C0-10C7B5E7202F}"/>
              </a:ext>
            </a:extLst>
          </p:cNvPr>
          <p:cNvSpPr/>
          <p:nvPr/>
        </p:nvSpPr>
        <p:spPr>
          <a:xfrm>
            <a:off x="979375" y="1749124"/>
            <a:ext cx="933047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16 ans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78255E-8188-4171-BD32-EF2E64D50C4A}"/>
              </a:ext>
            </a:extLst>
          </p:cNvPr>
          <p:cNvSpPr/>
          <p:nvPr/>
        </p:nvSpPr>
        <p:spPr>
          <a:xfrm>
            <a:off x="979375" y="2309928"/>
            <a:ext cx="933047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20 ans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777550-07F8-40E8-8D25-E946D11FF938}"/>
              </a:ext>
            </a:extLst>
          </p:cNvPr>
          <p:cNvSpPr/>
          <p:nvPr/>
        </p:nvSpPr>
        <p:spPr>
          <a:xfrm>
            <a:off x="1977302" y="1748686"/>
            <a:ext cx="1240234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58 ans (né après 1959)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4A84A7-1872-4BCF-B51A-1D5C45CDFDEA}"/>
              </a:ext>
            </a:extLst>
          </p:cNvPr>
          <p:cNvSpPr/>
          <p:nvPr/>
        </p:nvSpPr>
        <p:spPr>
          <a:xfrm>
            <a:off x="1977302" y="2309928"/>
            <a:ext cx="1240234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60 ans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6E195-6E86-4896-96AA-297356399283}"/>
              </a:ext>
            </a:extLst>
          </p:cNvPr>
          <p:cNvSpPr/>
          <p:nvPr/>
        </p:nvSpPr>
        <p:spPr>
          <a:xfrm>
            <a:off x="3284853" y="1749145"/>
            <a:ext cx="1137773" cy="1091843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5 trimestres avant le 31/12 de l’année des 16/20 ans</a:t>
            </a:r>
          </a:p>
          <a:p>
            <a:pPr algn="ctr" defTabSz="685800">
              <a:defRPr/>
            </a:pPr>
            <a:endParaRPr lang="fr-FR" sz="900" kern="0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4 trimestres si né au 4</a:t>
            </a:r>
            <a:r>
              <a:rPr lang="fr-FR" sz="900" kern="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ème</a:t>
            </a: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 trimestre de l’année civile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0BF31-DF9E-44AD-8D7B-168A21340092}"/>
              </a:ext>
            </a:extLst>
          </p:cNvPr>
          <p:cNvSpPr/>
          <p:nvPr/>
        </p:nvSpPr>
        <p:spPr>
          <a:xfrm>
            <a:off x="4471558" y="1442007"/>
            <a:ext cx="1777592" cy="27432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b="1" kern="0" dirty="0">
                <a:solidFill>
                  <a:srgbClr val="0085AC"/>
                </a:solidFill>
                <a:latin typeface="Calibri" panose="020F0502020204030204"/>
              </a:rPr>
              <a:t>Durée d’assurance requise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311357-75F4-4D0F-9BEE-88A5045925CA}"/>
              </a:ext>
            </a:extLst>
          </p:cNvPr>
          <p:cNvSpPr/>
          <p:nvPr/>
        </p:nvSpPr>
        <p:spPr>
          <a:xfrm>
            <a:off x="4471558" y="1743472"/>
            <a:ext cx="1777592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Nombre de trimestres requis pour taux plein à l’âge légal selon sa génération + 8 trimestres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DBDE2-FFAB-47AD-9543-A26F032259F1}"/>
              </a:ext>
            </a:extLst>
          </p:cNvPr>
          <p:cNvSpPr/>
          <p:nvPr/>
        </p:nvSpPr>
        <p:spPr>
          <a:xfrm>
            <a:off x="4471558" y="2301629"/>
            <a:ext cx="1777592" cy="54000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Nombre de trimestres requis pour taux plein à l’âge légal selon sa génération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762BA-147D-4EE0-977D-82DE72F8638D}"/>
              </a:ext>
            </a:extLst>
          </p:cNvPr>
          <p:cNvSpPr/>
          <p:nvPr/>
        </p:nvSpPr>
        <p:spPr>
          <a:xfrm>
            <a:off x="6319619" y="1435902"/>
            <a:ext cx="2278150" cy="274321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fr-FR" sz="900" b="1" kern="0" dirty="0">
                <a:solidFill>
                  <a:srgbClr val="0085AC"/>
                </a:solidFill>
                <a:latin typeface="Calibri" panose="020F0502020204030204"/>
              </a:rPr>
              <a:t>Trimestres pris en compte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87DD3-5E24-406E-B48E-C31C80BBF12E}"/>
              </a:ext>
            </a:extLst>
          </p:cNvPr>
          <p:cNvSpPr/>
          <p:nvPr/>
        </p:nvSpPr>
        <p:spPr>
          <a:xfrm>
            <a:off x="6319618" y="1737367"/>
            <a:ext cx="2278151" cy="1098157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Cotisés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Maladie et accident du travail (4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Congé de maternité (tous)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Invalidité (2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Chômage indemnisé (4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Pénibilité (tous)</a:t>
            </a:r>
          </a:p>
          <a:p>
            <a:pPr defTabSz="685800">
              <a:defRPr/>
            </a:pPr>
            <a:r>
              <a:rPr lang="fr-FR" sz="9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Service militaire (4 max)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D48C7A-80BD-4322-ACBE-31860B6CAAB1}"/>
              </a:ext>
            </a:extLst>
          </p:cNvPr>
          <p:cNvSpPr/>
          <p:nvPr/>
        </p:nvSpPr>
        <p:spPr>
          <a:xfrm>
            <a:off x="4471558" y="2880770"/>
            <a:ext cx="1777592" cy="120165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Nombre de trimestres requis pour taux plein à l’âge légal selon sa génération</a:t>
            </a:r>
          </a:p>
        </p:txBody>
      </p:sp>
      <p:sp>
        <p:nvSpPr>
          <p:cNvPr id="44" name="Accolade ouvrante 43">
            <a:extLst>
              <a:ext uri="{FF2B5EF4-FFF2-40B4-BE49-F238E27FC236}">
                <a16:creationId xmlns:a16="http://schemas.microsoft.com/office/drawing/2014/main" id="{CEAD59BD-03D6-4FE5-8CB8-3F2B872324D9}"/>
              </a:ext>
            </a:extLst>
          </p:cNvPr>
          <p:cNvSpPr/>
          <p:nvPr/>
        </p:nvSpPr>
        <p:spPr>
          <a:xfrm>
            <a:off x="813799" y="1720008"/>
            <a:ext cx="141488" cy="1138412"/>
          </a:xfrm>
          <a:prstGeom prst="leftBrac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7FF2AD-89C8-483D-AB26-66CE6B703749}"/>
              </a:ext>
            </a:extLst>
          </p:cNvPr>
          <p:cNvSpPr/>
          <p:nvPr/>
        </p:nvSpPr>
        <p:spPr>
          <a:xfrm rot="16200000">
            <a:off x="65016" y="2238973"/>
            <a:ext cx="1024139" cy="211877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Avant réforme</a:t>
            </a:r>
          </a:p>
        </p:txBody>
      </p:sp>
      <p:sp>
        <p:nvSpPr>
          <p:cNvPr id="46" name="Accolade ouvrante 45">
            <a:extLst>
              <a:ext uri="{FF2B5EF4-FFF2-40B4-BE49-F238E27FC236}">
                <a16:creationId xmlns:a16="http://schemas.microsoft.com/office/drawing/2014/main" id="{2D3F5674-CB3B-49E3-AC69-793C7EAC29E3}"/>
              </a:ext>
            </a:extLst>
          </p:cNvPr>
          <p:cNvSpPr/>
          <p:nvPr/>
        </p:nvSpPr>
        <p:spPr>
          <a:xfrm>
            <a:off x="829052" y="2926623"/>
            <a:ext cx="64478" cy="1138412"/>
          </a:xfrm>
          <a:prstGeom prst="leftBrace">
            <a:avLst/>
          </a:prstGeom>
          <a:noFill/>
          <a:ln w="19050" cap="flat" cmpd="sng" algn="ctr">
            <a:solidFill>
              <a:srgbClr val="DF176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fr-FR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5C7D629-7C9D-498D-88CB-F696C91337F2}"/>
              </a:ext>
            </a:extLst>
          </p:cNvPr>
          <p:cNvSpPr/>
          <p:nvPr/>
        </p:nvSpPr>
        <p:spPr>
          <a:xfrm rot="16200000">
            <a:off x="33650" y="3420523"/>
            <a:ext cx="1077146" cy="211877"/>
          </a:xfrm>
          <a:prstGeom prst="rect">
            <a:avLst/>
          </a:prstGeom>
          <a:solidFill>
            <a:srgbClr val="EC4A88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lIns="68580" tIns="34290" rIns="68580" bIns="34290" rtlCol="0" anchor="ctr" anchorCtr="0"/>
          <a:lstStyle/>
          <a:p>
            <a:pPr algn="ctr" defTabSz="685800">
              <a:defRPr/>
            </a:pPr>
            <a:r>
              <a:rPr lang="fr-FR" sz="900" kern="0">
                <a:solidFill>
                  <a:srgbClr val="FFFFFF"/>
                </a:solidFill>
                <a:latin typeface="Calibri" panose="020F0502020204030204"/>
              </a:rPr>
              <a:t>Après réforme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C7ACBA9-98CA-C08C-17A7-D726A124A890}"/>
              </a:ext>
            </a:extLst>
          </p:cNvPr>
          <p:cNvSpPr txBox="1"/>
          <p:nvPr/>
        </p:nvSpPr>
        <p:spPr>
          <a:xfrm>
            <a:off x="6352672" y="829242"/>
            <a:ext cx="27215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/>
          </a:bodyPr>
          <a:lstStyle/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Décrets d’application</a:t>
            </a:r>
          </a:p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2023-435 du 03/06/2023 &amp; 2023-436 du 03/06/2023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26F7FB1-8A60-F92B-C0E5-B3E5939B3421}"/>
              </a:ext>
            </a:extLst>
          </p:cNvPr>
          <p:cNvSpPr txBox="1"/>
          <p:nvPr/>
        </p:nvSpPr>
        <p:spPr>
          <a:xfrm>
            <a:off x="3989113" y="4088159"/>
            <a:ext cx="4598469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defRPr/>
            </a:pPr>
            <a:r>
              <a:rPr lang="fr-FR" sz="788" i="1" kern="0" dirty="0">
                <a:latin typeface="Calibri" panose="020F0502020204030204"/>
              </a:rPr>
              <a:t>AVPF : Assurance Vieillesse des Parents au Foyer / AVA : Assurance Vieillesse des Aidants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4D2305-F061-C488-9D48-B0F794505031}"/>
              </a:ext>
            </a:extLst>
          </p:cNvPr>
          <p:cNvSpPr/>
          <p:nvPr/>
        </p:nvSpPr>
        <p:spPr>
          <a:xfrm>
            <a:off x="6319619" y="2865636"/>
            <a:ext cx="2278150" cy="1216790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Cotisés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Maladie et accident du travail (4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Congé de maternité (tous)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Invalidité (2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Chômage indemnisé (4 max)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Pénibilité (tous)</a:t>
            </a:r>
          </a:p>
          <a:p>
            <a:pPr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Service militaire (4 max)</a:t>
            </a:r>
          </a:p>
          <a:p>
            <a:pPr defTabSz="685800">
              <a:defRPr/>
            </a:pPr>
            <a:r>
              <a:rPr lang="fr-FR" sz="900" b="1" u="sng" kern="0" dirty="0">
                <a:solidFill>
                  <a:srgbClr val="FFFFFF"/>
                </a:solidFill>
                <a:latin typeface="Calibri" panose="020F0502020204030204"/>
              </a:rPr>
              <a:t>AVPF et AVA (4 max) NOUVEAU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84A3D-CF00-05D6-1FD0-3F4A1A2056FC}"/>
              </a:ext>
            </a:extLst>
          </p:cNvPr>
          <p:cNvSpPr/>
          <p:nvPr/>
        </p:nvSpPr>
        <p:spPr>
          <a:xfrm>
            <a:off x="3283592" y="2880128"/>
            <a:ext cx="1134000" cy="120165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b="1" kern="0" dirty="0">
                <a:solidFill>
                  <a:srgbClr val="FFFFFF"/>
                </a:solidFill>
                <a:latin typeface="Calibri" panose="020F0502020204030204"/>
              </a:rPr>
              <a:t>Pas de changement</a:t>
            </a:r>
          </a:p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5 trimestres avant le 31/12 de l’année des 16/18/20/21 ans</a:t>
            </a:r>
          </a:p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4 trimestres si né au 4ème trimestre de l’année civile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5EE520-F764-6A84-BB91-3035AEE0D243}"/>
              </a:ext>
            </a:extLst>
          </p:cNvPr>
          <p:cNvSpPr/>
          <p:nvPr/>
        </p:nvSpPr>
        <p:spPr>
          <a:xfrm>
            <a:off x="1986983" y="2898973"/>
            <a:ext cx="1226139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58 ans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77C1B27-C199-7067-22EC-4E18E8CC7CE0}"/>
              </a:ext>
            </a:extLst>
          </p:cNvPr>
          <p:cNvSpPr/>
          <p:nvPr/>
        </p:nvSpPr>
        <p:spPr>
          <a:xfrm>
            <a:off x="1986983" y="3179964"/>
            <a:ext cx="1226139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60 ans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AF6E96-61B8-2C0B-B6BC-39DE50FBE527}"/>
              </a:ext>
            </a:extLst>
          </p:cNvPr>
          <p:cNvSpPr/>
          <p:nvPr/>
        </p:nvSpPr>
        <p:spPr>
          <a:xfrm>
            <a:off x="1986983" y="3482549"/>
            <a:ext cx="1226139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Passage progressif de 60 ans à 62 ans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B9FB146-445B-6ADA-E662-240CBADBE2AC}"/>
              </a:ext>
            </a:extLst>
          </p:cNvPr>
          <p:cNvSpPr/>
          <p:nvPr/>
        </p:nvSpPr>
        <p:spPr>
          <a:xfrm>
            <a:off x="1977302" y="3806154"/>
            <a:ext cx="1226139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63 ans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C019A5-7508-69EB-4553-96A7D5D6A306}"/>
              </a:ext>
            </a:extLst>
          </p:cNvPr>
          <p:cNvSpPr/>
          <p:nvPr/>
        </p:nvSpPr>
        <p:spPr>
          <a:xfrm>
            <a:off x="978574" y="2910832"/>
            <a:ext cx="933047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16 ans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C9E4DD6-AFCD-2D7C-F229-3246001AA059}"/>
              </a:ext>
            </a:extLst>
          </p:cNvPr>
          <p:cNvSpPr/>
          <p:nvPr/>
        </p:nvSpPr>
        <p:spPr>
          <a:xfrm>
            <a:off x="978574" y="3191823"/>
            <a:ext cx="933047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18 ans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6F4035B-5E94-9DA5-1D16-8E33EAAEE3B9}"/>
              </a:ext>
            </a:extLst>
          </p:cNvPr>
          <p:cNvSpPr/>
          <p:nvPr/>
        </p:nvSpPr>
        <p:spPr>
          <a:xfrm>
            <a:off x="978574" y="3494408"/>
            <a:ext cx="933047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20 ans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21FC3F7-2071-1AF2-FCE1-D8F1E06F5A3D}"/>
              </a:ext>
            </a:extLst>
          </p:cNvPr>
          <p:cNvSpPr/>
          <p:nvPr/>
        </p:nvSpPr>
        <p:spPr>
          <a:xfrm>
            <a:off x="968893" y="3818013"/>
            <a:ext cx="933047" cy="270146"/>
          </a:xfrm>
          <a:prstGeom prst="rect">
            <a:avLst/>
          </a:prstGeom>
          <a:solidFill>
            <a:srgbClr val="DC007E"/>
          </a:solidFill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algn="ctr" defTabSz="685800">
              <a:defRPr/>
            </a:pPr>
            <a:r>
              <a:rPr lang="fr-FR" sz="900" kern="0" dirty="0">
                <a:solidFill>
                  <a:srgbClr val="FFFFFF"/>
                </a:solidFill>
                <a:latin typeface="Calibri" panose="020F0502020204030204"/>
              </a:rPr>
              <a:t>21 ans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8C6E8B25-9972-7901-3847-E3C1B660B6C1}"/>
              </a:ext>
            </a:extLst>
          </p:cNvPr>
          <p:cNvSpPr txBox="1"/>
          <p:nvPr/>
        </p:nvSpPr>
        <p:spPr>
          <a:xfrm>
            <a:off x="144940" y="4293816"/>
            <a:ext cx="5786531" cy="299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685800">
              <a:defRPr/>
            </a:pPr>
            <a:r>
              <a:rPr lang="fr-FR" sz="1350" b="1" kern="0" dirty="0">
                <a:solidFill>
                  <a:srgbClr val="0085AC"/>
                </a:solidFill>
              </a:rPr>
              <a:t>Impacts sur l’Agirc-Arrco : automatiques</a:t>
            </a:r>
          </a:p>
        </p:txBody>
      </p:sp>
    </p:spTree>
    <p:extLst>
      <p:ext uri="{BB962C8B-B14F-4D97-AF65-F5344CB8AC3E}">
        <p14:creationId xmlns:p14="http://schemas.microsoft.com/office/powerpoint/2010/main" val="380422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29E60-1222-B6A0-7DB3-5C306560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22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mesures de départ anticipé : zoom carrière longue</a:t>
            </a:r>
            <a:br>
              <a:rPr lang="fr-FR" sz="22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185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clause de sauvegarde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237E15F-1E0E-35CF-A2CD-789FD62B80A1}"/>
              </a:ext>
            </a:extLst>
          </p:cNvPr>
          <p:cNvSpPr/>
          <p:nvPr/>
        </p:nvSpPr>
        <p:spPr>
          <a:xfrm>
            <a:off x="0" y="1374933"/>
            <a:ext cx="3089564" cy="70129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Mon interlocuteur est-il éligible au dispositif carrières longues selon les nouvelles règles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17C2B-DCDB-6CAF-A3A6-B07FF801E528}"/>
              </a:ext>
            </a:extLst>
          </p:cNvPr>
          <p:cNvSpPr/>
          <p:nvPr/>
        </p:nvSpPr>
        <p:spPr>
          <a:xfrm>
            <a:off x="5107936" y="1537228"/>
            <a:ext cx="3932339" cy="3822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rgbClr val="7030A0"/>
                </a:solidFill>
              </a:rPr>
              <a:t>Non application de la clause de sauvegarde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43FEA5-2FAF-6C55-BE16-116591AE07AB}"/>
              </a:ext>
            </a:extLst>
          </p:cNvPr>
          <p:cNvSpPr txBox="1"/>
          <p:nvPr/>
        </p:nvSpPr>
        <p:spPr>
          <a:xfrm>
            <a:off x="3016025" y="1494133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OUI</a:t>
            </a:r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C117A82A-0C95-8BC5-4CAA-0DF08D737CC9}"/>
              </a:ext>
            </a:extLst>
          </p:cNvPr>
          <p:cNvGrpSpPr/>
          <p:nvPr/>
        </p:nvGrpSpPr>
        <p:grpSpPr>
          <a:xfrm>
            <a:off x="7554451" y="2760361"/>
            <a:ext cx="1260890" cy="1898138"/>
            <a:chOff x="5815913" y="3600827"/>
            <a:chExt cx="1681186" cy="2530851"/>
          </a:xfrm>
        </p:grpSpPr>
        <p:sp>
          <p:nvSpPr>
            <p:cNvPr id="40" name="Rectangle : avec coins arrondis en haut 39">
              <a:extLst>
                <a:ext uri="{FF2B5EF4-FFF2-40B4-BE49-F238E27FC236}">
                  <a16:creationId xmlns:a16="http://schemas.microsoft.com/office/drawing/2014/main" id="{0B9B391A-2E1B-7194-DC57-C4F5D60507BE}"/>
                </a:ext>
              </a:extLst>
            </p:cNvPr>
            <p:cNvSpPr/>
            <p:nvPr/>
          </p:nvSpPr>
          <p:spPr>
            <a:xfrm rot="10800000">
              <a:off x="5843621" y="4091067"/>
              <a:ext cx="1653478" cy="2009575"/>
            </a:xfrm>
            <a:prstGeom prst="round2SameRect">
              <a:avLst>
                <a:gd name="adj1" fmla="val 717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27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0F1CC1CC-EDAA-50BC-FB62-657BA14C11B6}"/>
                </a:ext>
              </a:extLst>
            </p:cNvPr>
            <p:cNvGrpSpPr/>
            <p:nvPr/>
          </p:nvGrpSpPr>
          <p:grpSpPr>
            <a:xfrm>
              <a:off x="5815913" y="4091069"/>
              <a:ext cx="1653478" cy="2040609"/>
              <a:chOff x="5801262" y="3832451"/>
              <a:chExt cx="1653478" cy="2040609"/>
            </a:xfrm>
          </p:grpSpPr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61C0C0FB-0B18-DC23-3A06-88C2F4F1F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1207" y="5291286"/>
                <a:ext cx="1437109" cy="0"/>
              </a:xfrm>
              <a:prstGeom prst="line">
                <a:avLst/>
              </a:prstGeom>
              <a:noFill/>
              <a:ln w="28575">
                <a:solidFill>
                  <a:srgbClr val="951B8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fr-FR" sz="120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Text Box 6">
                <a:extLst>
                  <a:ext uri="{FF2B5EF4-FFF2-40B4-BE49-F238E27FC236}">
                    <a16:creationId xmlns:a16="http://schemas.microsoft.com/office/drawing/2014/main" id="{B16580D8-F82A-DBCD-697F-FD210B576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7971" y="3832451"/>
                <a:ext cx="1436443" cy="307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900">
                    <a:solidFill>
                      <a:srgbClr val="951B81"/>
                    </a:solidFill>
                    <a:cs typeface="Arial" panose="020B0604020202020204" pitchFamily="34" charset="0"/>
                  </a:rPr>
                  <a:t>SAM</a:t>
                </a:r>
                <a:endParaRPr lang="fr-FR" altLang="fr-FR" sz="900" u="sng">
                  <a:solidFill>
                    <a:srgbClr val="951B8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10">
                <a:extLst>
                  <a:ext uri="{FF2B5EF4-FFF2-40B4-BE49-F238E27FC236}">
                    <a16:creationId xmlns:a16="http://schemas.microsoft.com/office/drawing/2014/main" id="{97FC4EB4-2816-57FF-F753-22D6838B7E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6966" y="4387666"/>
                <a:ext cx="667758" cy="3077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fr-FR" altLang="fr-FR" sz="900">
                    <a:solidFill>
                      <a:srgbClr val="951B81"/>
                    </a:solidFill>
                    <a:cs typeface="Arial" panose="020B0604020202020204" pitchFamily="34" charset="0"/>
                  </a:rPr>
                  <a:t>50 %</a:t>
                </a:r>
                <a:endParaRPr lang="fr-FR" altLang="fr-FR" sz="900" u="sng">
                  <a:solidFill>
                    <a:srgbClr val="951B8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15">
                <a:extLst>
                  <a:ext uri="{FF2B5EF4-FFF2-40B4-BE49-F238E27FC236}">
                    <a16:creationId xmlns:a16="http://schemas.microsoft.com/office/drawing/2014/main" id="{2A81D914-6E01-8E31-1039-2CFD2D2C1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1262" y="4981300"/>
                <a:ext cx="1653478" cy="381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defTabSz="685800" eaLnBrk="1" hangingPunct="1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fr-FR" altLang="fr-FR" sz="788" b="0">
                    <a:solidFill>
                      <a:srgbClr val="951B81"/>
                    </a:solidFill>
                    <a:cs typeface="Arial" panose="020B0604020202020204" pitchFamily="34" charset="0"/>
                  </a:rPr>
                  <a:t>Nombre de trimestres</a:t>
                </a:r>
              </a:p>
              <a:p>
                <a:pPr algn="ctr" defTabSz="685800" eaLnBrk="1" hangingPunct="1">
                  <a:lnSpc>
                    <a:spcPct val="80000"/>
                  </a:lnSpc>
                  <a:spcBef>
                    <a:spcPct val="0"/>
                  </a:spcBef>
                  <a:defRPr/>
                </a:pPr>
                <a:r>
                  <a:rPr lang="fr-FR" altLang="fr-FR" sz="788" b="0">
                    <a:solidFill>
                      <a:srgbClr val="951B81"/>
                    </a:solidFill>
                    <a:cs typeface="Arial" panose="020B0604020202020204" pitchFamily="34" charset="0"/>
                  </a:rPr>
                  <a:t>acquis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3DAF48B-4997-1265-5B0F-AE0B0BAD5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7701" y="5264944"/>
                <a:ext cx="1632663" cy="608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500" b="1">
                    <a:solidFill>
                      <a:schemeClr val="bg1"/>
                    </a:solidFill>
                    <a:latin typeface="Arial" pitchFamily="34" charset="0"/>
                  </a:defRPr>
                </a:lvl9pPr>
              </a:lstStyle>
              <a:p>
                <a:pPr algn="ctr" defTabSz="685800" eaLnBrk="1" hangingPunct="1">
                  <a:spcBef>
                    <a:spcPct val="0"/>
                  </a:spcBef>
                  <a:defRPr/>
                </a:pPr>
                <a:r>
                  <a:rPr lang="fr-FR" altLang="fr-FR" sz="788" b="0">
                    <a:solidFill>
                      <a:srgbClr val="951B81"/>
                    </a:solidFill>
                    <a:cs typeface="Arial" panose="020B0604020202020204" pitchFamily="34" charset="0"/>
                  </a:rPr>
                  <a:t>Trimestres requis selon génération </a:t>
                </a:r>
                <a:r>
                  <a:rPr lang="fr-FR" altLang="fr-FR" sz="788" u="sng">
                    <a:solidFill>
                      <a:srgbClr val="FF0000"/>
                    </a:solidFill>
                    <a:cs typeface="Arial" panose="020B0604020202020204" pitchFamily="34" charset="0"/>
                  </a:rPr>
                  <a:t>après la réforme</a:t>
                </a:r>
              </a:p>
            </p:txBody>
          </p: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825918CF-50C8-0A72-CEF0-3250F5889080}"/>
                  </a:ext>
                </a:extLst>
              </p:cNvPr>
              <p:cNvGrpSpPr/>
              <p:nvPr/>
            </p:nvGrpSpPr>
            <p:grpSpPr>
              <a:xfrm>
                <a:off x="6462699" y="4073846"/>
                <a:ext cx="322705" cy="299226"/>
                <a:chOff x="9813677" y="1994586"/>
                <a:chExt cx="436528" cy="351563"/>
              </a:xfrm>
            </p:grpSpPr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A1C438A3-57E2-213B-B94C-D978335EB23F}"/>
                    </a:ext>
                  </a:extLst>
                </p:cNvPr>
                <p:cNvSpPr/>
                <p:nvPr/>
              </p:nvSpPr>
              <p:spPr>
                <a:xfrm>
                  <a:off x="9819200" y="1994586"/>
                  <a:ext cx="431005" cy="351563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fr-FR" sz="120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4" name="ZoneTexte 53">
                  <a:extLst>
                    <a:ext uri="{FF2B5EF4-FFF2-40B4-BE49-F238E27FC236}">
                      <a16:creationId xmlns:a16="http://schemas.microsoft.com/office/drawing/2014/main" id="{E4259FF8-E3CB-9526-E996-3F0A50D4481D}"/>
                    </a:ext>
                  </a:extLst>
                </p:cNvPr>
                <p:cNvSpPr txBox="1"/>
                <p:nvPr/>
              </p:nvSpPr>
              <p:spPr>
                <a:xfrm>
                  <a:off x="9813677" y="2013455"/>
                  <a:ext cx="431004" cy="3254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FFFFFF"/>
                      </a:solidFill>
                      <a:latin typeface="Arial" panose="020B0604020202020204"/>
                    </a:rPr>
                    <a:t>X</a:t>
                  </a:r>
                </a:p>
              </p:txBody>
            </p: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2D8A7EE3-A06A-14DC-9540-267AE1AAB154}"/>
                  </a:ext>
                </a:extLst>
              </p:cNvPr>
              <p:cNvGrpSpPr/>
              <p:nvPr/>
            </p:nvGrpSpPr>
            <p:grpSpPr>
              <a:xfrm>
                <a:off x="6462699" y="4623429"/>
                <a:ext cx="329947" cy="330067"/>
                <a:chOff x="9810849" y="3001814"/>
                <a:chExt cx="471898" cy="471898"/>
              </a:xfrm>
            </p:grpSpPr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EA83BE26-D78C-119E-9807-CC671438B43F}"/>
                    </a:ext>
                  </a:extLst>
                </p:cNvPr>
                <p:cNvSpPr/>
                <p:nvPr/>
              </p:nvSpPr>
              <p:spPr>
                <a:xfrm>
                  <a:off x="9810849" y="3001814"/>
                  <a:ext cx="471898" cy="47189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fr-FR" sz="120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CC4F9039-7DB3-F1A1-FE92-2FB8D11DF139}"/>
                    </a:ext>
                  </a:extLst>
                </p:cNvPr>
                <p:cNvSpPr txBox="1"/>
                <p:nvPr/>
              </p:nvSpPr>
              <p:spPr>
                <a:xfrm>
                  <a:off x="9830310" y="3064092"/>
                  <a:ext cx="431005" cy="3960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fr-FR" sz="750" b="1">
                      <a:solidFill>
                        <a:srgbClr val="FFFFFF"/>
                      </a:solidFill>
                      <a:latin typeface="Arial" panose="020B0604020202020204"/>
                    </a:rPr>
                    <a:t>X</a:t>
                  </a:r>
                </a:p>
              </p:txBody>
            </p:sp>
          </p:grpSp>
        </p:grpSp>
        <p:sp>
          <p:nvSpPr>
            <p:cNvPr id="43" name="Rectangle : avec coins arrondis en haut 42">
              <a:extLst>
                <a:ext uri="{FF2B5EF4-FFF2-40B4-BE49-F238E27FC236}">
                  <a16:creationId xmlns:a16="http://schemas.microsoft.com/office/drawing/2014/main" id="{6F029FBD-F4B0-A7DF-A6D3-0C70476E15E8}"/>
                </a:ext>
              </a:extLst>
            </p:cNvPr>
            <p:cNvSpPr/>
            <p:nvPr/>
          </p:nvSpPr>
          <p:spPr>
            <a:xfrm>
              <a:off x="5843619" y="3600827"/>
              <a:ext cx="1653477" cy="514841"/>
            </a:xfrm>
            <a:prstGeom prst="round2SameRect">
              <a:avLst>
                <a:gd name="adj1" fmla="val 26579"/>
                <a:gd name="adj2" fmla="val 0"/>
              </a:avLst>
            </a:prstGeom>
            <a:solidFill>
              <a:srgbClr val="951B8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900">
                  <a:solidFill>
                    <a:srgbClr val="FFFFFF"/>
                  </a:solidFill>
                  <a:latin typeface="Calibri" panose="020F0502020204030204"/>
                </a:rPr>
                <a:t>Calcul de la pension</a:t>
              </a:r>
            </a:p>
          </p:txBody>
        </p:sp>
      </p:grp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F9B85348-A299-AEDA-055B-4123E107E471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089564" y="1725583"/>
            <a:ext cx="2018373" cy="2762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0F6200FD-3DED-5EBA-703C-6634FC8F2F65}"/>
              </a:ext>
            </a:extLst>
          </p:cNvPr>
          <p:cNvCxnSpPr>
            <a:cxnSpLocks/>
            <a:stCxn id="6" idx="2"/>
            <a:endCxn id="76" idx="0"/>
          </p:cNvCxnSpPr>
          <p:nvPr/>
        </p:nvCxnSpPr>
        <p:spPr>
          <a:xfrm>
            <a:off x="1544782" y="2076232"/>
            <a:ext cx="4392" cy="456905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8528DD05-FCBC-ECC0-EE67-CF85C92C359E}"/>
              </a:ext>
            </a:extLst>
          </p:cNvPr>
          <p:cNvSpPr txBox="1"/>
          <p:nvPr/>
        </p:nvSpPr>
        <p:spPr>
          <a:xfrm>
            <a:off x="1502417" y="2108065"/>
            <a:ext cx="529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NON</a:t>
            </a: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01215765-1CF9-1803-BFCB-72AB6419791E}"/>
              </a:ext>
            </a:extLst>
          </p:cNvPr>
          <p:cNvSpPr/>
          <p:nvPr/>
        </p:nvSpPr>
        <p:spPr>
          <a:xfrm>
            <a:off x="4392" y="2533137"/>
            <a:ext cx="3089564" cy="70129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Mon interlocuteur est-il né entre le 01/09/1961 et le 31/12/1963 ?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FC705B9-D29E-A2C4-E05F-170DA715FF88}"/>
              </a:ext>
            </a:extLst>
          </p:cNvPr>
          <p:cNvSpPr txBox="1"/>
          <p:nvPr/>
        </p:nvSpPr>
        <p:spPr>
          <a:xfrm>
            <a:off x="3020747" y="2669993"/>
            <a:ext cx="529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NON</a:t>
            </a: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F3DE2FF8-2380-BBA2-EE02-B7EC51ABB1A0}"/>
              </a:ext>
            </a:extLst>
          </p:cNvPr>
          <p:cNvCxnSpPr>
            <a:cxnSpLocks/>
            <a:stCxn id="76" idx="2"/>
            <a:endCxn id="94" idx="0"/>
          </p:cNvCxnSpPr>
          <p:nvPr/>
        </p:nvCxnSpPr>
        <p:spPr>
          <a:xfrm flipH="1">
            <a:off x="1544782" y="3234435"/>
            <a:ext cx="4392" cy="52815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:a16="http://schemas.microsoft.com/office/drawing/2014/main" id="{99CD0B77-FDF6-D437-9B8C-114DAB5C8E4E}"/>
              </a:ext>
            </a:extLst>
          </p:cNvPr>
          <p:cNvSpPr txBox="1"/>
          <p:nvPr/>
        </p:nvSpPr>
        <p:spPr>
          <a:xfrm>
            <a:off x="1511393" y="3316902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OUI</a:t>
            </a:r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3E1BD5B5-5AB4-C78C-073C-6B00E59050F0}"/>
              </a:ext>
            </a:extLst>
          </p:cNvPr>
          <p:cNvSpPr/>
          <p:nvPr/>
        </p:nvSpPr>
        <p:spPr>
          <a:xfrm>
            <a:off x="0" y="3762585"/>
            <a:ext cx="3089564" cy="701299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Mon interlocuteur avait-il au moins 168 trimestres* avant le 01/09/2023 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9560AAC-E65C-605C-37B0-6E82741B69BF}"/>
              </a:ext>
            </a:extLst>
          </p:cNvPr>
          <p:cNvSpPr/>
          <p:nvPr/>
        </p:nvSpPr>
        <p:spPr>
          <a:xfrm>
            <a:off x="5107936" y="2088445"/>
            <a:ext cx="3913909" cy="47711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>
                <a:solidFill>
                  <a:srgbClr val="7030A0"/>
                </a:solidFill>
              </a:rPr>
              <a:t>Potentiellement éligible à la clause de sauvegarde</a:t>
            </a:r>
          </a:p>
          <a:p>
            <a:pPr algn="ctr"/>
            <a:r>
              <a:rPr lang="fr-FR" sz="1350">
                <a:solidFill>
                  <a:srgbClr val="7030A0"/>
                </a:solidFill>
              </a:rPr>
              <a:t>Étude au cas par cas</a:t>
            </a:r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F567DA65-3C87-3ED1-8728-8D5A6F38C503}"/>
              </a:ext>
            </a:extLst>
          </p:cNvPr>
          <p:cNvGrpSpPr/>
          <p:nvPr/>
        </p:nvGrpSpPr>
        <p:grpSpPr>
          <a:xfrm>
            <a:off x="5193282" y="2760686"/>
            <a:ext cx="1244501" cy="1049763"/>
            <a:chOff x="7641718" y="3712303"/>
            <a:chExt cx="1659334" cy="1399684"/>
          </a:xfrm>
        </p:grpSpPr>
        <p:sp>
          <p:nvSpPr>
            <p:cNvPr id="100" name="Rectangle : avec coins arrondis en haut 99">
              <a:extLst>
                <a:ext uri="{FF2B5EF4-FFF2-40B4-BE49-F238E27FC236}">
                  <a16:creationId xmlns:a16="http://schemas.microsoft.com/office/drawing/2014/main" id="{4B6B70F8-2D12-311C-BC24-03BADE355CE5}"/>
                </a:ext>
              </a:extLst>
            </p:cNvPr>
            <p:cNvSpPr/>
            <p:nvPr/>
          </p:nvSpPr>
          <p:spPr>
            <a:xfrm rot="10800000">
              <a:off x="7647574" y="4075106"/>
              <a:ext cx="1653478" cy="1036881"/>
            </a:xfrm>
            <a:prstGeom prst="round2SameRect">
              <a:avLst>
                <a:gd name="adj1" fmla="val 717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fr-FR" sz="1275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02" name="Rectangle : avec coins arrondis en haut 101">
              <a:extLst>
                <a:ext uri="{FF2B5EF4-FFF2-40B4-BE49-F238E27FC236}">
                  <a16:creationId xmlns:a16="http://schemas.microsoft.com/office/drawing/2014/main" id="{07DFD78A-48BC-8954-DF0E-2E97364C77BC}"/>
                </a:ext>
              </a:extLst>
            </p:cNvPr>
            <p:cNvSpPr/>
            <p:nvPr/>
          </p:nvSpPr>
          <p:spPr>
            <a:xfrm>
              <a:off x="7647575" y="3712303"/>
              <a:ext cx="1653477" cy="514841"/>
            </a:xfrm>
            <a:prstGeom prst="round2SameRect">
              <a:avLst>
                <a:gd name="adj1" fmla="val 26579"/>
                <a:gd name="adj2" fmla="val 0"/>
              </a:avLst>
            </a:prstGeom>
            <a:solidFill>
              <a:srgbClr val="951B8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fr-FR" sz="900">
                  <a:solidFill>
                    <a:srgbClr val="FFFFFF"/>
                  </a:solidFill>
                  <a:latin typeface="Calibri" panose="020F0502020204030204"/>
                </a:rPr>
                <a:t>Demande d’application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D02C5154-A228-82B7-FE48-12E2C3227388}"/>
                </a:ext>
              </a:extLst>
            </p:cNvPr>
            <p:cNvSpPr txBox="1"/>
            <p:nvPr/>
          </p:nvSpPr>
          <p:spPr>
            <a:xfrm>
              <a:off x="7641718" y="4278384"/>
              <a:ext cx="16365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>
                  <a:solidFill>
                    <a:srgbClr val="7030A0"/>
                  </a:solidFill>
                </a:rPr>
                <a:t>Est quérable : à demander au régime de base</a:t>
              </a:r>
            </a:p>
          </p:txBody>
        </p:sp>
      </p:grpSp>
      <p:sp>
        <p:nvSpPr>
          <p:cNvPr id="126" name="ZoneTexte 125">
            <a:extLst>
              <a:ext uri="{FF2B5EF4-FFF2-40B4-BE49-F238E27FC236}">
                <a16:creationId xmlns:a16="http://schemas.microsoft.com/office/drawing/2014/main" id="{E36F2D2B-3D1D-A140-C5C0-8D198F991AE7}"/>
              </a:ext>
            </a:extLst>
          </p:cNvPr>
          <p:cNvSpPr txBox="1"/>
          <p:nvPr/>
        </p:nvSpPr>
        <p:spPr>
          <a:xfrm>
            <a:off x="3014173" y="3891853"/>
            <a:ext cx="529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NON</a:t>
            </a:r>
          </a:p>
        </p:txBody>
      </p:sp>
      <p:cxnSp>
        <p:nvCxnSpPr>
          <p:cNvPr id="128" name="Connecteur : en angle 127">
            <a:extLst>
              <a:ext uri="{FF2B5EF4-FFF2-40B4-BE49-F238E27FC236}">
                <a16:creationId xmlns:a16="http://schemas.microsoft.com/office/drawing/2014/main" id="{6EFCFB11-2CF8-5B21-95B8-D9F13212BA4C}"/>
              </a:ext>
            </a:extLst>
          </p:cNvPr>
          <p:cNvCxnSpPr>
            <a:cxnSpLocks/>
            <a:stCxn id="94" idx="2"/>
          </p:cNvCxnSpPr>
          <p:nvPr/>
        </p:nvCxnSpPr>
        <p:spPr>
          <a:xfrm rot="5400000" flipH="1" flipV="1">
            <a:off x="2249660" y="1610470"/>
            <a:ext cx="2148536" cy="3558293"/>
          </a:xfrm>
          <a:prstGeom prst="bentConnector4">
            <a:avLst>
              <a:gd name="adj1" fmla="val -7980"/>
              <a:gd name="adj2" fmla="val 81246"/>
            </a:avLst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82D384AB-F7D3-EC84-6ACF-1FEE1F103C02}"/>
              </a:ext>
            </a:extLst>
          </p:cNvPr>
          <p:cNvSpPr txBox="1"/>
          <p:nvPr/>
        </p:nvSpPr>
        <p:spPr>
          <a:xfrm>
            <a:off x="1499494" y="4418967"/>
            <a:ext cx="4619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OUI</a:t>
            </a:r>
          </a:p>
        </p:txBody>
      </p:sp>
      <p:cxnSp>
        <p:nvCxnSpPr>
          <p:cNvPr id="133" name="Connecteur : en angle 132">
            <a:extLst>
              <a:ext uri="{FF2B5EF4-FFF2-40B4-BE49-F238E27FC236}">
                <a16:creationId xmlns:a16="http://schemas.microsoft.com/office/drawing/2014/main" id="{6482785E-5065-6C46-B9BB-0141B6C638AF}"/>
              </a:ext>
            </a:extLst>
          </p:cNvPr>
          <p:cNvCxnSpPr>
            <a:cxnSpLocks/>
            <a:stCxn id="96" idx="2"/>
            <a:endCxn id="102" idx="0"/>
          </p:cNvCxnSpPr>
          <p:nvPr/>
        </p:nvCxnSpPr>
        <p:spPr>
          <a:xfrm rot="5400000">
            <a:off x="6557243" y="2446103"/>
            <a:ext cx="388189" cy="627108"/>
          </a:xfrm>
          <a:prstGeom prst="bent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 : en angle 137">
            <a:extLst>
              <a:ext uri="{FF2B5EF4-FFF2-40B4-BE49-F238E27FC236}">
                <a16:creationId xmlns:a16="http://schemas.microsoft.com/office/drawing/2014/main" id="{D15B9733-BED0-38E4-C448-F837F064B31A}"/>
              </a:ext>
            </a:extLst>
          </p:cNvPr>
          <p:cNvCxnSpPr>
            <a:cxnSpLocks/>
            <a:stCxn id="96" idx="2"/>
            <a:endCxn id="43" idx="2"/>
          </p:cNvCxnSpPr>
          <p:nvPr/>
        </p:nvCxnSpPr>
        <p:spPr>
          <a:xfrm rot="16200000" flipH="1">
            <a:off x="7126128" y="2504325"/>
            <a:ext cx="387864" cy="510340"/>
          </a:xfrm>
          <a:prstGeom prst="bentConnector2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627C974-4702-6143-0398-33D86753CD54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3093956" y="2883786"/>
            <a:ext cx="998999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784F15-6003-1D81-ED1F-B3B3163D5977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3089564" y="4113235"/>
            <a:ext cx="1025999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FD1D587A-51C9-0770-C57A-5CE92370E7C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13864" y="2430344"/>
            <a:ext cx="2403000" cy="999000"/>
          </a:xfrm>
          <a:prstGeom prst="bentConnector2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FF73E4-A746-B363-D5E2-16460BBB6BBB}"/>
              </a:ext>
            </a:extLst>
          </p:cNvPr>
          <p:cNvSpPr/>
          <p:nvPr/>
        </p:nvSpPr>
        <p:spPr>
          <a:xfrm>
            <a:off x="11726" y="4695280"/>
            <a:ext cx="7908171" cy="2371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tlCol="0" anchor="ctr" anchorCtr="0"/>
          <a:lstStyle/>
          <a:p>
            <a:pPr defTabSz="685800">
              <a:defRPr/>
            </a:pPr>
            <a:r>
              <a:rPr lang="fr-FR" sz="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</a:rPr>
              <a:t>* Trimestres cotisés, maladie et accident du travail (4 max), congé de maternité (tous), invalidité (2 max), chômage indemnisé (4 max), pénibilité (tous), service militaire (4 max)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3D8A36-2B17-8E3F-7AC3-ECA45E67FE7F}"/>
              </a:ext>
            </a:extLst>
          </p:cNvPr>
          <p:cNvSpPr txBox="1"/>
          <p:nvPr/>
        </p:nvSpPr>
        <p:spPr>
          <a:xfrm>
            <a:off x="11725" y="812227"/>
            <a:ext cx="91322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Carrières longues : les conditions de durée d’assurance et d’âge sont sauvegardées uniquement pour l’accès au dispositif et non pour le calcul de la pension de base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497EF5-C603-8C7C-F9CC-C947217AE9E5}"/>
              </a:ext>
            </a:extLst>
          </p:cNvPr>
          <p:cNvSpPr txBox="1"/>
          <p:nvPr/>
        </p:nvSpPr>
        <p:spPr>
          <a:xfrm>
            <a:off x="6410731" y="391046"/>
            <a:ext cx="27215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  <a:sp3d/>
          </a:bodyPr>
          <a:lstStyle/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Décrets d’application</a:t>
            </a:r>
          </a:p>
          <a:p>
            <a:pPr algn="ctr"/>
            <a:r>
              <a:rPr lang="fr-FR" sz="900" dirty="0">
                <a:solidFill>
                  <a:srgbClr val="7030A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2023-435 du 03/06/2023 &amp; 2023-436 du 03/06/2023</a:t>
            </a: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DD6857CE-3610-5579-350E-6D6E325F0AC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39224" y="1804684"/>
            <a:ext cx="1155441" cy="1002764"/>
          </a:xfrm>
          <a:prstGeom prst="bentConnector3">
            <a:avLst>
              <a:gd name="adj1" fmla="val 98562"/>
            </a:avLst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74" grpId="0"/>
      <p:bldP spid="76" grpId="0" animBg="1"/>
      <p:bldP spid="86" grpId="0"/>
      <p:bldP spid="91" grpId="0"/>
      <p:bldP spid="94" grpId="0" animBg="1"/>
      <p:bldP spid="96" grpId="0" animBg="1"/>
      <p:bldP spid="126" grpId="0"/>
      <p:bldP spid="131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PRO BT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1337</Words>
  <Application>Microsoft Office PowerPoint</Application>
  <PresentationFormat>Affichage à l'écran (16:9)</PresentationFormat>
  <Paragraphs>286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CIDFont+F2</vt:lpstr>
      <vt:lpstr>Thème Office</vt:lpstr>
      <vt:lpstr>SOMMAIRE</vt:lpstr>
      <vt:lpstr>Loi de financement rectificative de la sécurité sociale pour 2023 </vt:lpstr>
      <vt:lpstr>  </vt:lpstr>
      <vt:lpstr>Et maintenant</vt:lpstr>
      <vt:lpstr>Les principales mesures</vt:lpstr>
      <vt:lpstr>                                                                                                             Abandon du transfert du recouvrement des cotisations Agirc-Arrco</vt:lpstr>
      <vt:lpstr> Augmentation de l’âge légal et de la durée d’assurance attendue   </vt:lpstr>
      <vt:lpstr>             Les mesures de départ anticipé : zoom carrière longue</vt:lpstr>
      <vt:lpstr>Les mesures de départ anticipé : zoom carrière longue La clause de sauvegarde</vt:lpstr>
      <vt:lpstr>Quand pouvoir partir au taux plein en synthèse</vt:lpstr>
      <vt:lpstr>                            Les autres mesures sur les trimestres </vt:lpstr>
      <vt:lpstr>                               Le cumul emploi retraite : tableau</vt:lpstr>
      <vt:lpstr>                                     Le Cumul Emploi Retraite : schéma</vt:lpstr>
      <vt:lpstr>                                                                                                                La retraite progressive</vt:lpstr>
      <vt:lpstr>Et pour le régime Agirc-Arrco ?</vt:lpstr>
      <vt:lpstr>La négociation à venir des partenaires sociaux </vt:lpstr>
      <vt:lpstr>                                                                                                                Les outils pour les salariés</vt:lpstr>
      <vt:lpstr>Echanges Questions / réponses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pb11116</dc:creator>
  <cp:lastModifiedBy>FREDERIC COUTARD</cp:lastModifiedBy>
  <cp:revision>306</cp:revision>
  <cp:lastPrinted>2017-06-22T12:33:56Z</cp:lastPrinted>
  <dcterms:created xsi:type="dcterms:W3CDTF">2017-05-24T13:18:15Z</dcterms:created>
  <dcterms:modified xsi:type="dcterms:W3CDTF">2023-09-25T09:50:02Z</dcterms:modified>
</cp:coreProperties>
</file>